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2" r:id="rId6"/>
  </p:sldMasterIdLst>
  <p:notesMasterIdLst>
    <p:notesMasterId r:id="rId36"/>
  </p:notesMasterIdLst>
  <p:handoutMasterIdLst>
    <p:handoutMasterId r:id="rId37"/>
  </p:handoutMasterIdLst>
  <p:sldIdLst>
    <p:sldId id="307" r:id="rId7"/>
    <p:sldId id="310" r:id="rId8"/>
    <p:sldId id="311" r:id="rId9"/>
    <p:sldId id="312" r:id="rId10"/>
    <p:sldId id="313" r:id="rId11"/>
    <p:sldId id="315" r:id="rId12"/>
    <p:sldId id="268" r:id="rId13"/>
    <p:sldId id="291" r:id="rId14"/>
    <p:sldId id="321" r:id="rId15"/>
    <p:sldId id="320" r:id="rId16"/>
    <p:sldId id="276" r:id="rId17"/>
    <p:sldId id="264" r:id="rId18"/>
    <p:sldId id="274" r:id="rId19"/>
    <p:sldId id="323" r:id="rId20"/>
    <p:sldId id="324" r:id="rId21"/>
    <p:sldId id="322" r:id="rId22"/>
    <p:sldId id="278" r:id="rId23"/>
    <p:sldId id="319" r:id="rId24"/>
    <p:sldId id="309" r:id="rId25"/>
    <p:sldId id="298" r:id="rId26"/>
    <p:sldId id="316" r:id="rId27"/>
    <p:sldId id="317" r:id="rId28"/>
    <p:sldId id="318" r:id="rId29"/>
    <p:sldId id="299" r:id="rId30"/>
    <p:sldId id="283" r:id="rId31"/>
    <p:sldId id="329" r:id="rId32"/>
    <p:sldId id="327" r:id="rId33"/>
    <p:sldId id="328" r:id="rId34"/>
    <p:sldId id="26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DBB849-BFAB-4573-923F-B920E5C3DB52}">
          <p14:sldIdLst>
            <p14:sldId id="307"/>
            <p14:sldId id="310"/>
            <p14:sldId id="311"/>
            <p14:sldId id="312"/>
            <p14:sldId id="313"/>
            <p14:sldId id="315"/>
            <p14:sldId id="268"/>
          </p14:sldIdLst>
        </p14:section>
        <p14:section name="Untitled Section" id="{257A3879-3A42-4D31-B732-9670C0B80F55}">
          <p14:sldIdLst>
            <p14:sldId id="291"/>
            <p14:sldId id="321"/>
            <p14:sldId id="320"/>
            <p14:sldId id="276"/>
            <p14:sldId id="264"/>
            <p14:sldId id="274"/>
            <p14:sldId id="323"/>
            <p14:sldId id="324"/>
            <p14:sldId id="322"/>
            <p14:sldId id="278"/>
            <p14:sldId id="319"/>
            <p14:sldId id="309"/>
            <p14:sldId id="298"/>
            <p14:sldId id="316"/>
            <p14:sldId id="317"/>
            <p14:sldId id="318"/>
            <p14:sldId id="299"/>
            <p14:sldId id="283"/>
            <p14:sldId id="329"/>
            <p14:sldId id="327"/>
            <p14:sldId id="328"/>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8" autoAdjust="0"/>
    <p:restoredTop sz="61672" autoAdjust="0"/>
  </p:normalViewPr>
  <p:slideViewPr>
    <p:cSldViewPr>
      <p:cViewPr varScale="1">
        <p:scale>
          <a:sx n="72" d="100"/>
          <a:sy n="72" d="100"/>
        </p:scale>
        <p:origin x="1626" y="-120"/>
      </p:cViewPr>
      <p:guideLst>
        <p:guide orient="horz" pos="2160"/>
        <p:guide pos="2880"/>
      </p:guideLst>
    </p:cSldViewPr>
  </p:slideViewPr>
  <p:outlineViewPr>
    <p:cViewPr>
      <p:scale>
        <a:sx n="33" d="100"/>
        <a:sy n="33" d="100"/>
      </p:scale>
      <p:origin x="0" y="-99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236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FA51137-D9B8-439B-BD8C-6E05FB1A57BE}" type="datetimeFigureOut">
              <a:rPr lang="en-US" smtClean="0"/>
              <a:t>6/9/2016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B802BC2-08F4-4E23-8386-E85D3CC397A8}" type="slidenum">
              <a:rPr lang="en-US" smtClean="0"/>
              <a:t>‹#›</a:t>
            </a:fld>
            <a:endParaRPr lang="en-US" dirty="0"/>
          </a:p>
        </p:txBody>
      </p:sp>
    </p:spTree>
    <p:extLst>
      <p:ext uri="{BB962C8B-B14F-4D97-AF65-F5344CB8AC3E}">
        <p14:creationId xmlns:p14="http://schemas.microsoft.com/office/powerpoint/2010/main" val="138533876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B82F16C-380C-42A7-ADBB-143F7C001B35}" type="datetimeFigureOut">
              <a:rPr lang="en-US" smtClean="0"/>
              <a:pPr/>
              <a:t>6/9/2016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marL="349415" marR="0" lvl="0" indent="-34941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2013 the Florida Legislature gave APD permission to seek a new data management system</a:t>
            </a:r>
          </a:p>
          <a:p>
            <a:pPr marL="349415" marR="0" lvl="0" indent="-34941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9415" marR="0" lvl="0" indent="-349415"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2013 the agency made a Request For Information (RFI) regarding the need for a data management system</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7A1525B-F2EA-4E9F-A179-E30EAED4B745}" type="slidenum">
              <a:rPr lang="en-US" smtClean="0"/>
              <a:pPr/>
              <a:t>‹#›</a:t>
            </a:fld>
            <a:endParaRPr lang="en-US" dirty="0"/>
          </a:p>
        </p:txBody>
      </p:sp>
    </p:spTree>
    <p:extLst>
      <p:ext uri="{BB962C8B-B14F-4D97-AF65-F5344CB8AC3E}">
        <p14:creationId xmlns:p14="http://schemas.microsoft.com/office/powerpoint/2010/main" val="1288800096"/>
      </p:ext>
    </p:extLst>
  </p:cSld>
  <p:clrMap bg1="lt1" tx1="dk1" bg2="lt2" tx2="dk2" accent1="accent1" accent2="accent2" accent3="accent3" accent4="accent4" accent5="accent5" accent6="accent6" hlink="hlink" folHlink="folHlink"/>
  <p:hf dt="0"/>
  <p:notesStyle>
    <a:lvl1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Intro:  History notes available.  Find out who is in the audience so you have a good understanding of the audience and what they are wanting to hear and tailor comment accordingly.</a:t>
            </a:r>
          </a:p>
          <a:p>
            <a:endParaRPr lang="en-US" dirty="0"/>
          </a:p>
          <a:p>
            <a:pPr lvl="0"/>
            <a:r>
              <a:rPr lang="en-US" sz="1300" dirty="0">
                <a:solidFill>
                  <a:prstClr val="black"/>
                </a:solidFill>
                <a:latin typeface="Arial" panose="020B0604020202020204" pitchFamily="34" charset="0"/>
                <a:cs typeface="Arial" panose="020B0604020202020204" pitchFamily="34" charset="0"/>
              </a:rPr>
              <a:t>2013 the Florida Legislature gave APD permission to seek a new data management system</a:t>
            </a:r>
          </a:p>
          <a:p>
            <a:pPr lvl="0"/>
            <a:endParaRPr lang="en-US" sz="1300" dirty="0">
              <a:solidFill>
                <a:prstClr val="black"/>
              </a:solidFill>
              <a:latin typeface="Arial" panose="020B0604020202020204" pitchFamily="34" charset="0"/>
              <a:cs typeface="Arial" panose="020B0604020202020204" pitchFamily="34" charset="0"/>
            </a:endParaRPr>
          </a:p>
          <a:p>
            <a:pPr lvl="0"/>
            <a:r>
              <a:rPr lang="en-US" sz="1300" dirty="0">
                <a:solidFill>
                  <a:prstClr val="black"/>
                </a:solidFill>
                <a:latin typeface="Arial" panose="020B0604020202020204" pitchFamily="34" charset="0"/>
                <a:cs typeface="Arial" panose="020B0604020202020204" pitchFamily="34" charset="0"/>
              </a:rPr>
              <a:t>2013 the agency made a Request For Information (RFI) regarding the need for a data management system</a:t>
            </a:r>
          </a:p>
          <a:p>
            <a:pPr marL="349415" indent="-349415"/>
            <a:r>
              <a:rPr lang="en-US" sz="1400" dirty="0">
                <a:latin typeface="Arial" panose="020B0604020202020204" pitchFamily="34" charset="0"/>
                <a:cs typeface="Arial" panose="020B0604020202020204" pitchFamily="34" charset="0"/>
              </a:rPr>
              <a:t>An Invitation to Negotiate (ITN) was sent out</a:t>
            </a:r>
          </a:p>
          <a:p>
            <a:pPr marL="349415" indent="-349415"/>
            <a:endParaRPr lang="en-US" sz="1400" dirty="0">
              <a:latin typeface="Arial" panose="020B0604020202020204" pitchFamily="34" charset="0"/>
              <a:cs typeface="Arial" panose="020B0604020202020204" pitchFamily="34" charset="0"/>
            </a:endParaRPr>
          </a:p>
          <a:p>
            <a:pPr marL="349415" indent="-349415"/>
            <a:r>
              <a:rPr lang="en-US" sz="1400" dirty="0">
                <a:latin typeface="Arial" panose="020B0604020202020204" pitchFamily="34" charset="0"/>
                <a:cs typeface="Arial" panose="020B0604020202020204" pitchFamily="34" charset="0"/>
              </a:rPr>
              <a:t>January 29, 2014 Harmony systems responded to the ITN and after meeting five vendors Harmony was chosen</a:t>
            </a:r>
          </a:p>
          <a:p>
            <a:pPr marL="349415" indent="-349415"/>
            <a:endParaRPr lang="en-US" sz="1400" dirty="0">
              <a:latin typeface="Arial" panose="020B0604020202020204" pitchFamily="34" charset="0"/>
              <a:cs typeface="Arial" panose="020B0604020202020204" pitchFamily="34" charset="0"/>
            </a:endParaRPr>
          </a:p>
          <a:p>
            <a:pPr marL="349415" indent="-349415"/>
            <a:r>
              <a:rPr lang="en-US" sz="1400" dirty="0">
                <a:latin typeface="Arial" panose="020B0604020202020204" pitchFamily="34" charset="0"/>
                <a:cs typeface="Arial" panose="020B0604020202020204" pitchFamily="34" charset="0"/>
              </a:rPr>
              <a:t>2014 continued contract negotiations</a:t>
            </a:r>
          </a:p>
          <a:p>
            <a:pPr lvl="0"/>
            <a:endParaRPr lang="en-US" sz="1300" dirty="0">
              <a:solidFill>
                <a:prstClr val="black"/>
              </a:solidFill>
              <a:latin typeface="Arial" panose="020B0604020202020204" pitchFamily="34" charset="0"/>
              <a:cs typeface="Arial" panose="020B0604020202020204" pitchFamily="34" charset="0"/>
            </a:endParaRPr>
          </a:p>
          <a:p>
            <a:pPr marL="349415" indent="-349415"/>
            <a:r>
              <a:rPr lang="en-US" sz="1400" dirty="0">
                <a:latin typeface="Arial" panose="020B0604020202020204" pitchFamily="34" charset="0"/>
                <a:cs typeface="Arial" panose="020B0604020202020204" pitchFamily="34" charset="0"/>
              </a:rPr>
              <a:t>July 1, 2015 final contract signed start of the project</a:t>
            </a:r>
          </a:p>
          <a:p>
            <a:pPr marL="349415" indent="-349415"/>
            <a:endParaRPr lang="en-US" sz="1400" dirty="0">
              <a:latin typeface="Arial" panose="020B0604020202020204" pitchFamily="34" charset="0"/>
              <a:cs typeface="Arial" panose="020B0604020202020204" pitchFamily="34" charset="0"/>
            </a:endParaRPr>
          </a:p>
          <a:p>
            <a:pPr marL="349415" indent="-349415"/>
            <a:r>
              <a:rPr lang="en-US" sz="1400" dirty="0">
                <a:latin typeface="Arial" panose="020B0604020202020204" pitchFamily="34" charset="0"/>
                <a:cs typeface="Arial" panose="020B0604020202020204" pitchFamily="34" charset="0"/>
              </a:rPr>
              <a:t>APD project manager hired </a:t>
            </a:r>
          </a:p>
          <a:p>
            <a:pPr marL="349415" indent="-349415"/>
            <a:endParaRPr lang="en-US" sz="1400" dirty="0">
              <a:latin typeface="Arial" panose="020B0604020202020204" pitchFamily="34" charset="0"/>
              <a:cs typeface="Arial" panose="020B0604020202020204" pitchFamily="34" charset="0"/>
            </a:endParaRPr>
          </a:p>
          <a:p>
            <a:pPr marL="349415" indent="-349415"/>
            <a:r>
              <a:rPr lang="en-US" sz="1400" dirty="0">
                <a:latin typeface="Arial" panose="020B0604020202020204" pitchFamily="34" charset="0"/>
                <a:cs typeface="Arial" panose="020B0604020202020204" pitchFamily="34" charset="0"/>
              </a:rPr>
              <a:t>January 2016 project schedule agreed upon.</a:t>
            </a:r>
          </a:p>
          <a:p>
            <a:pPr lvl="0"/>
            <a:endParaRPr lang="en-US" sz="1300" dirty="0">
              <a:solidFill>
                <a:prstClr val="black"/>
              </a:solidFill>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r>
              <a:rPr lang="en-US" dirty="0" smtClean="0"/>
              <a:t>Notes Section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a:t>
            </a:fld>
            <a:endParaRPr lang="en-US" dirty="0"/>
          </a:p>
        </p:txBody>
      </p:sp>
    </p:spTree>
    <p:extLst>
      <p:ext uri="{BB962C8B-B14F-4D97-AF65-F5344CB8AC3E}">
        <p14:creationId xmlns:p14="http://schemas.microsoft.com/office/powerpoint/2010/main" val="422748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what</a:t>
            </a:r>
            <a:r>
              <a:rPr lang="en-US" baseline="0" dirty="0" smtClean="0"/>
              <a:t> a person can do as opposed to deficit based plans of what a person cannot do.  </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11</a:t>
            </a:fld>
            <a:endParaRPr lang="en-US" dirty="0"/>
          </a:p>
        </p:txBody>
      </p:sp>
    </p:spTree>
    <p:extLst>
      <p:ext uri="{BB962C8B-B14F-4D97-AF65-F5344CB8AC3E}">
        <p14:creationId xmlns:p14="http://schemas.microsoft.com/office/powerpoint/2010/main" val="336656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13</a:t>
            </a:fld>
            <a:endParaRPr lang="en-US" dirty="0"/>
          </a:p>
        </p:txBody>
      </p:sp>
    </p:spTree>
    <p:extLst>
      <p:ext uri="{BB962C8B-B14F-4D97-AF65-F5344CB8AC3E}">
        <p14:creationId xmlns:p14="http://schemas.microsoft.com/office/powerpoint/2010/main" val="427809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14</a:t>
            </a:fld>
            <a:endParaRPr lang="en-US" dirty="0"/>
          </a:p>
        </p:txBody>
      </p:sp>
    </p:spTree>
    <p:extLst>
      <p:ext uri="{BB962C8B-B14F-4D97-AF65-F5344CB8AC3E}">
        <p14:creationId xmlns:p14="http://schemas.microsoft.com/office/powerpoint/2010/main" val="244026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15</a:t>
            </a:fld>
            <a:endParaRPr lang="en-US" dirty="0"/>
          </a:p>
        </p:txBody>
      </p:sp>
    </p:spTree>
    <p:extLst>
      <p:ext uri="{BB962C8B-B14F-4D97-AF65-F5344CB8AC3E}">
        <p14:creationId xmlns:p14="http://schemas.microsoft.com/office/powerpoint/2010/main" val="2482213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16</a:t>
            </a:fld>
            <a:endParaRPr lang="en-US" dirty="0"/>
          </a:p>
        </p:txBody>
      </p:sp>
    </p:spTree>
    <p:extLst>
      <p:ext uri="{BB962C8B-B14F-4D97-AF65-F5344CB8AC3E}">
        <p14:creationId xmlns:p14="http://schemas.microsoft.com/office/powerpoint/2010/main" val="27121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about the new online electronic provider application </a:t>
            </a:r>
          </a:p>
          <a:p>
            <a:endParaRPr lang="en-US" baseline="0" dirty="0" smtClean="0"/>
          </a:p>
          <a:p>
            <a:r>
              <a:rPr lang="en-US" baseline="0" dirty="0" smtClean="0"/>
              <a:t>Does not </a:t>
            </a:r>
            <a:r>
              <a:rPr lang="en-US" baseline="0" dirty="0" smtClean="0"/>
              <a:t>include non waiver CDC+ </a:t>
            </a:r>
            <a:r>
              <a:rPr lang="en-US" baseline="0" dirty="0" smtClean="0"/>
              <a:t>providers</a:t>
            </a:r>
          </a:p>
          <a:p>
            <a:endParaRPr lang="en-US" baseline="0" dirty="0" smtClean="0"/>
          </a:p>
          <a:p>
            <a:r>
              <a:rPr lang="en-US" dirty="0" smtClean="0"/>
              <a:t>This is to answer any questions</a:t>
            </a:r>
            <a:r>
              <a:rPr lang="en-US" baseline="0" dirty="0" smtClean="0"/>
              <a:t> regarding the ‘authority’ APD has to force or implement the new system.  We should have HB 1083 available by link or handout for the audience.</a:t>
            </a:r>
          </a:p>
          <a:p>
            <a:endParaRPr lang="en-US" baseline="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Arial" panose="020B0604020202020204" pitchFamily="34" charset="0"/>
                <a:cs typeface="Arial" panose="020B0604020202020204" pitchFamily="34" charset="0"/>
              </a:rPr>
              <a:t>Persons or entities under contract with the agency to provide services shall use agency data management systems to document service provision to clients. </a:t>
            </a:r>
          </a:p>
          <a:p>
            <a:endParaRPr lang="en-US" baseline="0" dirty="0" smtClean="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Arial" panose="020B0604020202020204" pitchFamily="34" charset="0"/>
                <a:cs typeface="Arial" panose="020B0604020202020204" pitchFamily="34" charset="0"/>
              </a:rPr>
              <a:t>Contracted persons and entities shall meet the minimum hardware and software technical requirements established by the agency for the use of such systems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18</a:t>
            </a:fld>
            <a:endParaRPr lang="en-US" dirty="0"/>
          </a:p>
        </p:txBody>
      </p:sp>
    </p:spTree>
    <p:extLst>
      <p:ext uri="{BB962C8B-B14F-4D97-AF65-F5344CB8AC3E}">
        <p14:creationId xmlns:p14="http://schemas.microsoft.com/office/powerpoint/2010/main" val="3056156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olidFill>
                  <a:prstClr val="black"/>
                </a:solidFill>
                <a:latin typeface="Arial" panose="020B0604020202020204" pitchFamily="34" charset="0"/>
                <a:cs typeface="Arial" panose="020B0604020202020204" pitchFamily="34" charset="0"/>
              </a:rPr>
              <a:t>Need as a handout</a:t>
            </a:r>
          </a:p>
          <a:p>
            <a:pPr marL="0" lvl="0" indent="0">
              <a:buNone/>
            </a:pPr>
            <a:endParaRPr lang="en-US" dirty="0" smtClean="0">
              <a:solidFill>
                <a:prstClr val="black"/>
              </a:solidFill>
              <a:latin typeface="Arial" panose="020B0604020202020204" pitchFamily="34" charset="0"/>
              <a:cs typeface="Arial" panose="020B0604020202020204" pitchFamily="34" charset="0"/>
            </a:endParaRPr>
          </a:p>
          <a:p>
            <a:pPr lvl="0"/>
            <a:r>
              <a:rPr lang="en-US" dirty="0" smtClean="0">
                <a:solidFill>
                  <a:prstClr val="black"/>
                </a:solidFill>
                <a:latin typeface="Arial" panose="020B0604020202020204" pitchFamily="34" charset="0"/>
                <a:cs typeface="Arial" panose="020B0604020202020204" pitchFamily="34" charset="0"/>
              </a:rPr>
              <a:t>While </a:t>
            </a:r>
            <a:r>
              <a:rPr lang="en-US" dirty="0">
                <a:solidFill>
                  <a:prstClr val="black"/>
                </a:solidFill>
                <a:latin typeface="Arial" panose="020B0604020202020204" pitchFamily="34" charset="0"/>
                <a:cs typeface="Arial" panose="020B0604020202020204" pitchFamily="34" charset="0"/>
              </a:rPr>
              <a:t>it is possible that Harmony products will work on other browser versions/platforms or alternate operating systems (such as MAC operating systems), the software may not perform as expected</a:t>
            </a:r>
            <a:endParaRPr lang="en-US" dirty="0">
              <a:solidFill>
                <a:prstClr val="black"/>
              </a:solidFill>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19</a:t>
            </a:fld>
            <a:endParaRPr lang="en-US" dirty="0"/>
          </a:p>
        </p:txBody>
      </p:sp>
    </p:spTree>
    <p:extLst>
      <p:ext uri="{BB962C8B-B14F-4D97-AF65-F5344CB8AC3E}">
        <p14:creationId xmlns:p14="http://schemas.microsoft.com/office/powerpoint/2010/main" val="3264237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20</a:t>
            </a:fld>
            <a:endParaRPr lang="en-US" dirty="0"/>
          </a:p>
        </p:txBody>
      </p:sp>
    </p:spTree>
    <p:extLst>
      <p:ext uri="{BB962C8B-B14F-4D97-AF65-F5344CB8AC3E}">
        <p14:creationId xmlns:p14="http://schemas.microsoft.com/office/powerpoint/2010/main" val="3417031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21</a:t>
            </a:fld>
            <a:endParaRPr lang="en-US" dirty="0"/>
          </a:p>
        </p:txBody>
      </p:sp>
    </p:spTree>
    <p:extLst>
      <p:ext uri="{BB962C8B-B14F-4D97-AF65-F5344CB8AC3E}">
        <p14:creationId xmlns:p14="http://schemas.microsoft.com/office/powerpoint/2010/main" val="2318462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22</a:t>
            </a:fld>
            <a:endParaRPr lang="en-US" dirty="0"/>
          </a:p>
        </p:txBody>
      </p:sp>
    </p:spTree>
    <p:extLst>
      <p:ext uri="{BB962C8B-B14F-4D97-AF65-F5344CB8AC3E}">
        <p14:creationId xmlns:p14="http://schemas.microsoft.com/office/powerpoint/2010/main" val="158795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intro of the system.   55,000 APD consumers, which includes the waiting list</a:t>
            </a:r>
          </a:p>
          <a:p>
            <a:endParaRPr lang="en-US" baseline="0" dirty="0" smtClean="0"/>
          </a:p>
          <a:p>
            <a:r>
              <a:rPr lang="en-US" baseline="0" dirty="0" smtClean="0"/>
              <a:t>Talk about the current system, which is more paper driven than not.</a:t>
            </a:r>
          </a:p>
          <a:p>
            <a:r>
              <a:rPr lang="en-US" baseline="0" dirty="0" smtClean="0"/>
              <a:t>Files in the trunks and back seats of peoples cars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a:t>
            </a:fld>
            <a:endParaRPr lang="en-US" dirty="0"/>
          </a:p>
        </p:txBody>
      </p:sp>
    </p:spTree>
    <p:extLst>
      <p:ext uri="{BB962C8B-B14F-4D97-AF65-F5344CB8AC3E}">
        <p14:creationId xmlns:p14="http://schemas.microsoft.com/office/powerpoint/2010/main" val="3195631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Desk review by Delmarva prior to visits</a:t>
            </a:r>
            <a:r>
              <a:rPr lang="en-US" baseline="0" dirty="0" smtClean="0"/>
              <a:t> </a:t>
            </a:r>
            <a:r>
              <a:rPr lang="en-US" dirty="0" smtClean="0"/>
              <a:t>should increase</a:t>
            </a:r>
            <a:r>
              <a:rPr lang="en-US" baseline="0" dirty="0" smtClean="0"/>
              <a:t> time spent on interviews and other areas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23</a:t>
            </a:fld>
            <a:endParaRPr lang="en-US" dirty="0"/>
          </a:p>
        </p:txBody>
      </p:sp>
    </p:spTree>
    <p:extLst>
      <p:ext uri="{BB962C8B-B14F-4D97-AF65-F5344CB8AC3E}">
        <p14:creationId xmlns:p14="http://schemas.microsoft.com/office/powerpoint/2010/main" val="1160817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dirty="0">
                <a:solidFill>
                  <a:prstClr val="black"/>
                </a:solidFill>
                <a:latin typeface="Arial" panose="020B0604020202020204" pitchFamily="34" charset="0"/>
                <a:cs typeface="Arial" panose="020B0604020202020204" pitchFamily="34" charset="0"/>
              </a:rPr>
              <a:t>Prior to APD sending provider claims to FMMIS fro payment, new rules such as completion of provider service logs will be in place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24</a:t>
            </a:fld>
            <a:endParaRPr lang="en-US" dirty="0"/>
          </a:p>
        </p:txBody>
      </p:sp>
    </p:spTree>
    <p:extLst>
      <p:ext uri="{BB962C8B-B14F-4D97-AF65-F5344CB8AC3E}">
        <p14:creationId xmlns:p14="http://schemas.microsoft.com/office/powerpoint/2010/main" val="2419987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a:t>
            </a:r>
            <a:r>
              <a:rPr lang="en-US" baseline="0" dirty="0" smtClean="0"/>
              <a:t> “Go Live”  means.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A7A1525B-F2EA-4E9F-A179-E30EAED4B74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58181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27</a:t>
            </a:fld>
            <a:endParaRPr lang="en-US" dirty="0"/>
          </a:p>
        </p:txBody>
      </p:sp>
    </p:spTree>
    <p:extLst>
      <p:ext uri="{BB962C8B-B14F-4D97-AF65-F5344CB8AC3E}">
        <p14:creationId xmlns:p14="http://schemas.microsoft.com/office/powerpoint/2010/main" val="2883804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reach APD</a:t>
            </a:r>
            <a:r>
              <a:rPr lang="en-US" baseline="0" dirty="0" smtClean="0"/>
              <a:t> with your questions and comments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28</a:t>
            </a:fld>
            <a:endParaRPr lang="en-US" dirty="0"/>
          </a:p>
        </p:txBody>
      </p:sp>
    </p:spTree>
    <p:extLst>
      <p:ext uri="{BB962C8B-B14F-4D97-AF65-F5344CB8AC3E}">
        <p14:creationId xmlns:p14="http://schemas.microsoft.com/office/powerpoint/2010/main" val="3810104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Thank You!</a:t>
            </a:r>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29</a:t>
            </a:fld>
            <a:endParaRPr lang="en-US" dirty="0"/>
          </a:p>
        </p:txBody>
      </p:sp>
    </p:spTree>
    <p:extLst>
      <p:ext uri="{BB962C8B-B14F-4D97-AF65-F5344CB8AC3E}">
        <p14:creationId xmlns:p14="http://schemas.microsoft.com/office/powerpoint/2010/main" val="115491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a:t>
            </a:r>
            <a:r>
              <a:rPr lang="en-US" baseline="0" dirty="0" smtClean="0"/>
              <a:t> of information for consumers</a:t>
            </a:r>
          </a:p>
          <a:p>
            <a:r>
              <a:rPr lang="en-US" baseline="0" dirty="0" smtClean="0"/>
              <a:t>Need to be ready to explain how families can better direct their services.  Being able to read provider implementation plans, behavioral assessments, service logs and progress on goals will help families know how progress is being made or not.  Decisions on provider choices could be made or more direction to the support coordinator to focus on any issues.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3</a:t>
            </a:fld>
            <a:endParaRPr lang="en-US" dirty="0"/>
          </a:p>
        </p:txBody>
      </p:sp>
    </p:spTree>
    <p:extLst>
      <p:ext uri="{BB962C8B-B14F-4D97-AF65-F5344CB8AC3E}">
        <p14:creationId xmlns:p14="http://schemas.microsoft.com/office/powerpoint/2010/main" val="347544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Easier to self-direct</a:t>
            </a:r>
            <a:r>
              <a:rPr lang="en-US" baseline="0" dirty="0" smtClean="0"/>
              <a:t> services by transparency of plans, goals, progress and decision-making of providers and services consumers can choose from</a:t>
            </a:r>
          </a:p>
          <a:p>
            <a:endParaRPr lang="en-US" baseline="0" dirty="0" smtClean="0"/>
          </a:p>
          <a:p>
            <a:r>
              <a:rPr lang="en-US" baseline="0" dirty="0" smtClean="0"/>
              <a:t>Support plan changing to incorporate person-centered planning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4</a:t>
            </a:fld>
            <a:endParaRPr lang="en-US" dirty="0"/>
          </a:p>
        </p:txBody>
      </p:sp>
    </p:spTree>
    <p:extLst>
      <p:ext uri="{BB962C8B-B14F-4D97-AF65-F5344CB8AC3E}">
        <p14:creationId xmlns:p14="http://schemas.microsoft.com/office/powerpoint/2010/main" val="217080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 how providers will have increased capability</a:t>
            </a:r>
            <a:r>
              <a:rPr lang="en-US" baseline="0" dirty="0" smtClean="0"/>
              <a:t> to manage services????</a:t>
            </a:r>
          </a:p>
          <a:p>
            <a:endParaRPr lang="en-US" baseline="0" dirty="0" smtClean="0"/>
          </a:p>
          <a:p>
            <a:r>
              <a:rPr lang="en-US" baseline="0" dirty="0" smtClean="0"/>
              <a:t>Note information regarding fraud tie to billing and service logs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5</a:t>
            </a:fld>
            <a:endParaRPr lang="en-US" dirty="0"/>
          </a:p>
        </p:txBody>
      </p:sp>
    </p:spTree>
    <p:extLst>
      <p:ext uri="{BB962C8B-B14F-4D97-AF65-F5344CB8AC3E}">
        <p14:creationId xmlns:p14="http://schemas.microsoft.com/office/powerpoint/2010/main" val="294765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EVV intro right place right time for in home type of supports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6</a:t>
            </a:fld>
            <a:endParaRPr lang="en-US" dirty="0"/>
          </a:p>
        </p:txBody>
      </p:sp>
    </p:spTree>
    <p:extLst>
      <p:ext uri="{BB962C8B-B14F-4D97-AF65-F5344CB8AC3E}">
        <p14:creationId xmlns:p14="http://schemas.microsoft.com/office/powerpoint/2010/main" val="14646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access for consumers,</a:t>
            </a:r>
            <a:r>
              <a:rPr lang="en-US" baseline="0" dirty="0" smtClean="0"/>
              <a:t> families and/or legal reps </a:t>
            </a:r>
          </a:p>
          <a:p>
            <a:endParaRPr lang="en-US" baseline="0" dirty="0" smtClean="0"/>
          </a:p>
          <a:p>
            <a:r>
              <a:rPr lang="en-US" baseline="0" dirty="0" smtClean="0"/>
              <a:t>Consumer information available to see and verify.  Help keep records current through you support coordinator</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8</a:t>
            </a:fld>
            <a:endParaRPr lang="en-US" dirty="0"/>
          </a:p>
        </p:txBody>
      </p:sp>
    </p:spTree>
    <p:extLst>
      <p:ext uri="{BB962C8B-B14F-4D97-AF65-F5344CB8AC3E}">
        <p14:creationId xmlns:p14="http://schemas.microsoft.com/office/powerpoint/2010/main" val="3793335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 access for consumers,</a:t>
            </a:r>
            <a:r>
              <a:rPr lang="en-US" baseline="0" dirty="0" smtClean="0"/>
              <a:t> families and/or legal reps </a:t>
            </a:r>
          </a:p>
          <a:p>
            <a:endParaRPr lang="en-US" baseline="0" dirty="0" smtClean="0"/>
          </a:p>
          <a:p>
            <a:r>
              <a:rPr lang="en-US" baseline="0" dirty="0" smtClean="0"/>
              <a:t>Consumer information available to see and verify.  Help keep records current through you support coordinator</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9</a:t>
            </a:fld>
            <a:endParaRPr lang="en-US" dirty="0"/>
          </a:p>
        </p:txBody>
      </p:sp>
    </p:spTree>
    <p:extLst>
      <p:ext uri="{BB962C8B-B14F-4D97-AF65-F5344CB8AC3E}">
        <p14:creationId xmlns:p14="http://schemas.microsoft.com/office/powerpoint/2010/main" val="4015257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More streamlined application process</a:t>
            </a:r>
          </a:p>
          <a:p>
            <a:endParaRPr lang="en-US" baseline="0" dirty="0" smtClean="0"/>
          </a:p>
          <a:p>
            <a:r>
              <a:rPr lang="en-US" baseline="0" dirty="0" smtClean="0"/>
              <a:t>Advantages of a paperless record:</a:t>
            </a:r>
          </a:p>
          <a:p>
            <a:pPr marL="628650" lvl="1" indent="-171450">
              <a:buFont typeface="Arial" panose="020B0604020202020204" pitchFamily="34" charset="0"/>
              <a:buChar char="•"/>
            </a:pPr>
            <a:r>
              <a:rPr lang="en-US" baseline="0" dirty="0" smtClean="0"/>
              <a:t>Transparency of goals, implementation plans, support plans, person centered plans, service logs</a:t>
            </a:r>
          </a:p>
          <a:p>
            <a:pPr marL="628650" lvl="1" indent="-171450">
              <a:buFont typeface="Arial" panose="020B0604020202020204" pitchFamily="34" charset="0"/>
              <a:buChar char="•"/>
            </a:pPr>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A1525B-F2EA-4E9F-A179-E30EAED4B745}" type="slidenum">
              <a:rPr lang="en-US" smtClean="0"/>
              <a:pPr/>
              <a:t>10</a:t>
            </a:fld>
            <a:endParaRPr lang="en-US" dirty="0"/>
          </a:p>
        </p:txBody>
      </p:sp>
    </p:spTree>
    <p:extLst>
      <p:ext uri="{BB962C8B-B14F-4D97-AF65-F5344CB8AC3E}">
        <p14:creationId xmlns:p14="http://schemas.microsoft.com/office/powerpoint/2010/main" val="388802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3690893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248820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231175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3/4/2016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2212884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3/4/2016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80738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3/4/2016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904656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3/4/2016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1540357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3/4/2016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338608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3/4/2016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38426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4001530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F3D67-2A2F-431E-91FF-1DE4308B06B6}" type="slidenum">
              <a:rPr lang="en-US" smtClean="0"/>
              <a:t>‹#›</a:t>
            </a:fld>
            <a:endParaRPr lang="en-US" dirty="0"/>
          </a:p>
        </p:txBody>
      </p:sp>
    </p:spTree>
    <p:extLst>
      <p:ext uri="{BB962C8B-B14F-4D97-AF65-F5344CB8AC3E}">
        <p14:creationId xmlns:p14="http://schemas.microsoft.com/office/powerpoint/2010/main" val="41818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3/4/2016</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3/4/2016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3/4/2016</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3/4/2016</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3/4/2016</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3/4/2016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3/4/2016</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C26E2-E557-4859-B8F1-F01B8D81979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3/4/2016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C26E2-E557-4859-B8F1-F01B8D81979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1"/>
            <a:ext cx="7886700" cy="15382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3/4/2016</a:t>
            </a:r>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F3D67-2A2F-431E-91FF-1DE4308B06B6}" type="slidenum">
              <a:rPr lang="en-US" smtClean="0"/>
              <a:t>‹#›</a:t>
            </a:fld>
            <a:endParaRPr lang="en-US" dirty="0"/>
          </a:p>
        </p:txBody>
      </p:sp>
    </p:spTree>
    <p:extLst>
      <p:ext uri="{BB962C8B-B14F-4D97-AF65-F5344CB8AC3E}">
        <p14:creationId xmlns:p14="http://schemas.microsoft.com/office/powerpoint/2010/main" val="958377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apd.info@apdcares.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3/4/2016</a:t>
            </a:r>
            <a:endParaRPr lang="en-US" dirty="0"/>
          </a:p>
        </p:txBody>
      </p:sp>
      <p:sp>
        <p:nvSpPr>
          <p:cNvPr id="3" name="Slide Number Placeholder 2"/>
          <p:cNvSpPr>
            <a:spLocks noGrp="1"/>
          </p:cNvSpPr>
          <p:nvPr>
            <p:ph type="sldNum" sz="quarter" idx="12"/>
          </p:nvPr>
        </p:nvSpPr>
        <p:spPr/>
        <p:txBody>
          <a:bodyPr/>
          <a:lstStyle/>
          <a:p>
            <a:fld id="{B03C26E2-E557-4859-B8F1-F01B8D819792}" type="slidenum">
              <a:rPr lang="en-US" smtClean="0"/>
              <a:pPr/>
              <a:t>1</a:t>
            </a:fld>
            <a:endParaRPr lang="en-US" dirty="0"/>
          </a:p>
        </p:txBody>
      </p:sp>
      <p:pic>
        <p:nvPicPr>
          <p:cNvPr id="4" name="Picture 3"/>
          <p:cNvPicPr>
            <a:picLocks noChangeAspect="1"/>
          </p:cNvPicPr>
          <p:nvPr/>
        </p:nvPicPr>
        <p:blipFill>
          <a:blip r:embed="rId3"/>
          <a:stretch>
            <a:fillRect/>
          </a:stretch>
        </p:blipFill>
        <p:spPr>
          <a:xfrm>
            <a:off x="304800" y="5557738"/>
            <a:ext cx="1444877" cy="914479"/>
          </a:xfrm>
          <a:prstGeom prst="rect">
            <a:avLst/>
          </a:prstGeom>
        </p:spPr>
      </p:pic>
      <p:sp>
        <p:nvSpPr>
          <p:cNvPr id="8" name="Rectangle 7"/>
          <p:cNvSpPr/>
          <p:nvPr/>
        </p:nvSpPr>
        <p:spPr>
          <a:xfrm>
            <a:off x="5943600" y="5559345"/>
            <a:ext cx="2895600" cy="800219"/>
          </a:xfrm>
          <a:prstGeom prst="rect">
            <a:avLst/>
          </a:prstGeom>
        </p:spPr>
        <p:txBody>
          <a:bodyPr wrap="square">
            <a:spAutoFit/>
          </a:bodyPr>
          <a:lstStyle/>
          <a:p>
            <a:pPr algn="r"/>
            <a:r>
              <a:rPr lang="en-US" sz="2800" b="1" dirty="0">
                <a:solidFill>
                  <a:schemeClr val="bg1"/>
                </a:solidFill>
              </a:rPr>
              <a:t>Barbara Palmer</a:t>
            </a:r>
          </a:p>
          <a:p>
            <a:pPr algn="r"/>
            <a:r>
              <a:rPr lang="en-US" b="1" dirty="0">
                <a:solidFill>
                  <a:schemeClr val="bg1"/>
                </a:solidFill>
              </a:rPr>
              <a:t>APD Director      </a:t>
            </a:r>
          </a:p>
        </p:txBody>
      </p:sp>
      <p:sp>
        <p:nvSpPr>
          <p:cNvPr id="9" name="Rectangle 8"/>
          <p:cNvSpPr/>
          <p:nvPr/>
        </p:nvSpPr>
        <p:spPr>
          <a:xfrm>
            <a:off x="5584023" y="4757519"/>
            <a:ext cx="3253779" cy="800219"/>
          </a:xfrm>
          <a:prstGeom prst="rect">
            <a:avLst/>
          </a:prstGeom>
        </p:spPr>
        <p:txBody>
          <a:bodyPr wrap="square">
            <a:spAutoFit/>
          </a:bodyPr>
          <a:lstStyle/>
          <a:p>
            <a:pPr algn="r"/>
            <a:r>
              <a:rPr lang="en-US" sz="2800" b="1" dirty="0">
                <a:solidFill>
                  <a:schemeClr val="bg1"/>
                </a:solidFill>
              </a:rPr>
              <a:t>Rick Scott                             </a:t>
            </a:r>
            <a:r>
              <a:rPr lang="en-US" b="1" dirty="0">
                <a:solidFill>
                  <a:schemeClr val="bg1"/>
                </a:solidFill>
              </a:rPr>
              <a:t>Governor</a:t>
            </a:r>
          </a:p>
        </p:txBody>
      </p:sp>
      <p:sp>
        <p:nvSpPr>
          <p:cNvPr id="5" name="Rectangle 4"/>
          <p:cNvSpPr/>
          <p:nvPr/>
        </p:nvSpPr>
        <p:spPr>
          <a:xfrm>
            <a:off x="707136" y="2188380"/>
            <a:ext cx="7543800" cy="2769989"/>
          </a:xfrm>
          <a:prstGeom prst="rect">
            <a:avLst/>
          </a:prstGeom>
        </p:spPr>
        <p:txBody>
          <a:bodyPr wrap="square">
            <a:spAutoFit/>
          </a:bodyPr>
          <a:lstStyle/>
          <a:p>
            <a:endParaRPr lang="en-US" sz="1200" dirty="0">
              <a:solidFill>
                <a:srgbClr val="000000"/>
              </a:solidFill>
              <a:latin typeface="___WRD_EMBED_SUB_39"/>
            </a:endParaRPr>
          </a:p>
          <a:p>
            <a:pPr algn="ctr"/>
            <a:r>
              <a:rPr lang="en-US" sz="5400" dirty="0" smtClean="0">
                <a:solidFill>
                  <a:srgbClr val="FFFF00"/>
                </a:solidFill>
                <a:latin typeface="Arial" panose="020B0604020202020204" pitchFamily="34" charset="0"/>
                <a:cs typeface="Arial" panose="020B0604020202020204" pitchFamily="34" charset="0"/>
              </a:rPr>
              <a:t>Client Data Management System</a:t>
            </a:r>
          </a:p>
          <a:p>
            <a:pPr algn="ctr"/>
            <a:r>
              <a:rPr lang="en-US" sz="5400" dirty="0" smtClean="0">
                <a:solidFill>
                  <a:srgbClr val="FFFF00"/>
                </a:solidFill>
                <a:latin typeface="Arial" panose="020B0604020202020204" pitchFamily="34" charset="0"/>
                <a:cs typeface="Arial" panose="020B0604020202020204" pitchFamily="34" charset="0"/>
              </a:rPr>
              <a:t>(CDMS)</a:t>
            </a:r>
            <a:endParaRPr lang="en-US" sz="5400" dirty="0">
              <a:solidFill>
                <a:srgbClr val="FFFF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707136" y="304801"/>
            <a:ext cx="7547502" cy="1593594"/>
          </a:xfrm>
          <a:prstGeom prst="rect">
            <a:avLst/>
          </a:prstGeom>
        </p:spPr>
      </p:pic>
    </p:spTree>
    <p:extLst>
      <p:ext uri="{BB962C8B-B14F-4D97-AF65-F5344CB8AC3E}">
        <p14:creationId xmlns:p14="http://schemas.microsoft.com/office/powerpoint/2010/main" val="71955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 </a:t>
            </a:r>
            <a:r>
              <a:rPr lang="en-US" dirty="0" smtClean="0">
                <a:solidFill>
                  <a:srgbClr val="FFFF00"/>
                </a:solidFill>
                <a:latin typeface="Arial" panose="020B0604020202020204" pitchFamily="34" charset="0"/>
                <a:cs typeface="Arial" panose="020B0604020202020204" pitchFamily="34" charset="0"/>
              </a:rPr>
              <a:t>Empowers </a:t>
            </a:r>
            <a:r>
              <a:rPr lang="en-US" dirty="0">
                <a:solidFill>
                  <a:srgbClr val="FFFF00"/>
                </a:solidFill>
                <a:latin typeface="Arial" panose="020B0604020202020204" pitchFamily="34" charset="0"/>
                <a:cs typeface="Arial" panose="020B0604020202020204" pitchFamily="34" charset="0"/>
              </a:rPr>
              <a:t>Consumers</a:t>
            </a:r>
          </a:p>
        </p:txBody>
      </p:sp>
      <p:sp>
        <p:nvSpPr>
          <p:cNvPr id="3" name="Content Placeholder 2"/>
          <p:cNvSpPr>
            <a:spLocks noGrp="1"/>
          </p:cNvSpPr>
          <p:nvPr>
            <p:ph idx="1"/>
          </p:nvPr>
        </p:nvSpPr>
        <p:spPr>
          <a:xfrm>
            <a:off x="457200" y="1417638"/>
            <a:ext cx="8229600" cy="4525963"/>
          </a:xfrm>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10</a:t>
            </a:fld>
            <a:endParaRPr lang="en-US" dirty="0">
              <a:solidFill>
                <a:srgbClr val="FFFF00"/>
              </a:solidFill>
            </a:endParaRPr>
          </a:p>
        </p:txBody>
      </p:sp>
      <p:sp>
        <p:nvSpPr>
          <p:cNvPr id="9" name="TextBox 8"/>
          <p:cNvSpPr txBox="1"/>
          <p:nvPr/>
        </p:nvSpPr>
        <p:spPr>
          <a:xfrm>
            <a:off x="1019472" y="1524000"/>
            <a:ext cx="7667328" cy="6155531"/>
          </a:xfrm>
          <a:prstGeom prst="rect">
            <a:avLst/>
          </a:prstGeom>
          <a:noFill/>
        </p:spPr>
        <p:txBody>
          <a:bodyPr wrap="square" rtlCol="0">
            <a:spAutoFit/>
          </a:bodyPr>
          <a:lstStyle/>
          <a:p>
            <a:pPr marL="34290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To communicate </a:t>
            </a:r>
            <a:r>
              <a:rPr lang="en-US" sz="3300" dirty="0">
                <a:solidFill>
                  <a:schemeClr val="bg1"/>
                </a:solidFill>
                <a:latin typeface="Arial" panose="020B0604020202020204" pitchFamily="34" charset="0"/>
                <a:cs typeface="Arial" panose="020B0604020202020204" pitchFamily="34" charset="0"/>
              </a:rPr>
              <a:t>with their Care Team, and complete online forms such as Consumer Satisfaction Surveys. </a:t>
            </a:r>
            <a:endParaRPr lang="en-US" sz="3300" dirty="0" smtClean="0">
              <a:solidFill>
                <a:schemeClr val="bg1"/>
              </a:solidFill>
              <a:latin typeface="Arial" panose="020B0604020202020204" pitchFamily="34" charset="0"/>
              <a:cs typeface="Arial" panose="020B0604020202020204" pitchFamily="34" charset="0"/>
            </a:endParaRPr>
          </a:p>
          <a:p>
            <a:endParaRPr lang="en-US" sz="3300"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300" dirty="0">
                <a:solidFill>
                  <a:prstClr val="white"/>
                </a:solidFill>
                <a:latin typeface="Arial" panose="020B0604020202020204" pitchFamily="34" charset="0"/>
                <a:cs typeface="Arial" panose="020B0604020202020204" pitchFamily="34" charset="0"/>
              </a:rPr>
              <a:t>Visibility of consumers’ </a:t>
            </a:r>
            <a:r>
              <a:rPr lang="en-US" sz="3300" dirty="0" smtClean="0">
                <a:solidFill>
                  <a:prstClr val="white"/>
                </a:solidFill>
                <a:latin typeface="Arial" panose="020B0604020202020204" pitchFamily="34" charset="0"/>
                <a:cs typeface="Arial" panose="020B0604020202020204" pitchFamily="34" charset="0"/>
              </a:rPr>
              <a:t>information, </a:t>
            </a:r>
            <a:r>
              <a:rPr lang="en-US" sz="3300" dirty="0">
                <a:solidFill>
                  <a:prstClr val="white"/>
                </a:solidFill>
                <a:latin typeface="Arial" panose="020B0604020202020204" pitchFamily="34" charset="0"/>
                <a:cs typeface="Arial" panose="020B0604020202020204" pitchFamily="34" charset="0"/>
              </a:rPr>
              <a:t>which is now captured mostly on </a:t>
            </a:r>
            <a:r>
              <a:rPr lang="en-US" sz="3300" dirty="0" smtClean="0">
                <a:solidFill>
                  <a:prstClr val="white"/>
                </a:solidFill>
                <a:latin typeface="Arial" panose="020B0604020202020204" pitchFamily="34" charset="0"/>
                <a:cs typeface="Arial" panose="020B0604020202020204" pitchFamily="34" charset="0"/>
              </a:rPr>
              <a:t>paper.</a:t>
            </a:r>
            <a:endParaRPr lang="en-US" sz="33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300" dirty="0">
              <a:solidFill>
                <a:schemeClr val="bg1"/>
              </a:solidFill>
              <a:latin typeface="Arial" panose="020B0604020202020204" pitchFamily="34" charset="0"/>
              <a:cs typeface="Arial" panose="020B0604020202020204" pitchFamily="34" charset="0"/>
            </a:endParaRPr>
          </a:p>
          <a:p>
            <a:endParaRPr lang="en-US" sz="33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3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9271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rPr>
              <a:t>        </a:t>
            </a:r>
            <a:r>
              <a:rPr lang="en-US" dirty="0" smtClean="0">
                <a:solidFill>
                  <a:srgbClr val="FFFF00"/>
                </a:solidFill>
                <a:latin typeface="Arial" panose="020B0604020202020204" pitchFamily="34" charset="0"/>
                <a:cs typeface="Arial" panose="020B0604020202020204" pitchFamily="34" charset="0"/>
              </a:rPr>
              <a:t>Empowers Consumers </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4528" y="1417638"/>
            <a:ext cx="8229600" cy="4525963"/>
          </a:xfrm>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11</a:t>
            </a:fld>
            <a:endParaRPr lang="en-US" dirty="0">
              <a:solidFill>
                <a:srgbClr val="FFFF00"/>
              </a:solidFill>
            </a:endParaRPr>
          </a:p>
        </p:txBody>
      </p:sp>
      <p:sp>
        <p:nvSpPr>
          <p:cNvPr id="9" name="TextBox 8"/>
          <p:cNvSpPr txBox="1"/>
          <p:nvPr/>
        </p:nvSpPr>
        <p:spPr>
          <a:xfrm>
            <a:off x="1114128" y="1589593"/>
            <a:ext cx="7667328" cy="5509200"/>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Strength-based </a:t>
            </a:r>
            <a:r>
              <a:rPr lang="en-US" sz="3200" dirty="0">
                <a:solidFill>
                  <a:prstClr val="white"/>
                </a:solidFill>
                <a:latin typeface="Arial" panose="020B0604020202020204" pitchFamily="34" charset="0"/>
                <a:cs typeface="Arial" panose="020B0604020202020204" pitchFamily="34" charset="0"/>
              </a:rPr>
              <a:t>support </a:t>
            </a:r>
            <a:r>
              <a:rPr lang="en-US" sz="3200" dirty="0" smtClean="0">
                <a:solidFill>
                  <a:prstClr val="white"/>
                </a:solidFill>
                <a:latin typeface="Arial" panose="020B0604020202020204" pitchFamily="34" charset="0"/>
                <a:cs typeface="Arial" panose="020B0604020202020204" pitchFamily="34" charset="0"/>
              </a:rPr>
              <a:t>plan</a:t>
            </a:r>
          </a:p>
          <a:p>
            <a:pPr marL="34290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3200" dirty="0" smtClean="0">
                <a:solidFill>
                  <a:schemeClr val="bg1"/>
                </a:solidFill>
                <a:latin typeface="Arial" panose="020B0604020202020204" pitchFamily="34" charset="0"/>
                <a:cs typeface="Arial" panose="020B0604020202020204" pitchFamily="34" charset="0"/>
              </a:rPr>
              <a:t>Person-centered </a:t>
            </a:r>
            <a:r>
              <a:rPr lang="en-US" sz="3200" dirty="0">
                <a:solidFill>
                  <a:schemeClr val="bg1"/>
                </a:solidFill>
                <a:latin typeface="Arial" panose="020B0604020202020204" pitchFamily="34" charset="0"/>
                <a:cs typeface="Arial" panose="020B0604020202020204" pitchFamily="34" charset="0"/>
              </a:rPr>
              <a:t>support plan to capture the plan for services and goals for the </a:t>
            </a:r>
            <a:r>
              <a:rPr lang="en-US" sz="3200" dirty="0" smtClean="0">
                <a:solidFill>
                  <a:schemeClr val="bg1"/>
                </a:solidFill>
                <a:latin typeface="Arial" panose="020B0604020202020204" pitchFamily="34" charset="0"/>
                <a:cs typeface="Arial" panose="020B0604020202020204" pitchFamily="34" charset="0"/>
              </a:rPr>
              <a:t>future</a:t>
            </a: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Visibility of Waiver Support Coordinator notes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5068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12</a:t>
            </a:fld>
            <a:endParaRPr lang="en-US" dirty="0">
              <a:solidFill>
                <a:srgbClr val="FFFF00"/>
              </a:solidFill>
            </a:endParaRPr>
          </a:p>
        </p:txBody>
      </p:sp>
      <p:pic>
        <p:nvPicPr>
          <p:cNvPr id="3076" name="Picture 4" descr="changes-ahead-exit-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490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a:t>
            </a:r>
            <a:r>
              <a:rPr lang="en-US" dirty="0" smtClean="0">
                <a:solidFill>
                  <a:srgbClr val="FFFF00"/>
                </a:solidFill>
                <a:latin typeface="Arial" panose="020B0604020202020204" pitchFamily="34" charset="0"/>
                <a:cs typeface="Arial" panose="020B0604020202020204" pitchFamily="34" charset="0"/>
              </a:rPr>
              <a:t>or Providers</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13</a:t>
            </a:fld>
            <a:endParaRPr lang="en-US" dirty="0">
              <a:solidFill>
                <a:srgbClr val="FFFF00"/>
              </a:solidFill>
            </a:endParaRPr>
          </a:p>
        </p:txBody>
      </p:sp>
      <p:sp>
        <p:nvSpPr>
          <p:cNvPr id="9" name="TextBox 8"/>
          <p:cNvSpPr txBox="1"/>
          <p:nvPr/>
        </p:nvSpPr>
        <p:spPr>
          <a:xfrm>
            <a:off x="1025568" y="1600200"/>
            <a:ext cx="7667328" cy="7586692"/>
          </a:xfrm>
          <a:prstGeom prst="rect">
            <a:avLst/>
          </a:prstGeom>
          <a:noFill/>
        </p:spPr>
        <p:txBody>
          <a:bodyPr wrap="square" rtlCol="0">
            <a:spAutoFit/>
          </a:bodyPr>
          <a:lstStyle/>
          <a:p>
            <a:pPr marL="342900" lvl="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CDMS captures </a:t>
            </a:r>
            <a:r>
              <a:rPr lang="en-US" sz="3300" dirty="0">
                <a:solidFill>
                  <a:schemeClr val="bg1"/>
                </a:solidFill>
                <a:latin typeface="Arial" panose="020B0604020202020204" pitchFamily="34" charset="0"/>
                <a:cs typeface="Arial" panose="020B0604020202020204" pitchFamily="34" charset="0"/>
              </a:rPr>
              <a:t>information about Providers, </a:t>
            </a:r>
            <a:r>
              <a:rPr lang="en-US" sz="3300" dirty="0" smtClean="0">
                <a:solidFill>
                  <a:schemeClr val="bg1"/>
                </a:solidFill>
                <a:latin typeface="Arial" panose="020B0604020202020204" pitchFamily="34" charset="0"/>
                <a:cs typeface="Arial" panose="020B0604020202020204" pitchFamily="34" charset="0"/>
              </a:rPr>
              <a:t>Provider Services, </a:t>
            </a:r>
            <a:r>
              <a:rPr lang="en-US" sz="3300" dirty="0">
                <a:solidFill>
                  <a:schemeClr val="bg1"/>
                </a:solidFill>
                <a:latin typeface="Arial" panose="020B0604020202020204" pitchFamily="34" charset="0"/>
                <a:cs typeface="Arial" panose="020B0604020202020204" pitchFamily="34" charset="0"/>
              </a:rPr>
              <a:t>and Service </a:t>
            </a:r>
            <a:r>
              <a:rPr lang="en-US" sz="3300" dirty="0" smtClean="0">
                <a:solidFill>
                  <a:schemeClr val="bg1"/>
                </a:solidFill>
                <a:latin typeface="Arial" panose="020B0604020202020204" pitchFamily="34" charset="0"/>
                <a:cs typeface="Arial" panose="020B0604020202020204" pitchFamily="34" charset="0"/>
              </a:rPr>
              <a:t>Rates</a:t>
            </a:r>
          </a:p>
          <a:p>
            <a:pPr lvl="0"/>
            <a:r>
              <a:rPr lang="en-US" sz="3300" dirty="0" smtClean="0">
                <a:solidFill>
                  <a:schemeClr val="bg1"/>
                </a:solidFill>
                <a:latin typeface="Arial" panose="020B0604020202020204" pitchFamily="34" charset="0"/>
                <a:cs typeface="Arial" panose="020B0604020202020204" pitchFamily="34" charset="0"/>
              </a:rPr>
              <a:t> </a:t>
            </a:r>
          </a:p>
          <a:p>
            <a:pPr marL="342900" lvl="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Includes licensing </a:t>
            </a:r>
            <a:r>
              <a:rPr lang="en-US" sz="3300" dirty="0">
                <a:solidFill>
                  <a:schemeClr val="bg1"/>
                </a:solidFill>
                <a:latin typeface="Arial" panose="020B0604020202020204" pitchFamily="34" charset="0"/>
                <a:cs typeface="Arial" panose="020B0604020202020204" pitchFamily="34" charset="0"/>
              </a:rPr>
              <a:t>and certification of Providers, information needed for </a:t>
            </a:r>
            <a:r>
              <a:rPr lang="en-US" sz="3300" dirty="0" smtClean="0">
                <a:solidFill>
                  <a:schemeClr val="bg1"/>
                </a:solidFill>
                <a:latin typeface="Arial" panose="020B0604020202020204" pitchFamily="34" charset="0"/>
                <a:cs typeface="Arial" panose="020B0604020202020204" pitchFamily="34" charset="0"/>
              </a:rPr>
              <a:t>credentialing </a:t>
            </a:r>
            <a:endParaRPr lang="en-US" sz="3300"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730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a:t>
            </a:r>
            <a:r>
              <a:rPr lang="en-US" dirty="0" smtClean="0">
                <a:solidFill>
                  <a:srgbClr val="FFFF00"/>
                </a:solidFill>
                <a:latin typeface="Arial" panose="020B0604020202020204" pitchFamily="34" charset="0"/>
                <a:cs typeface="Arial" panose="020B0604020202020204" pitchFamily="34" charset="0"/>
              </a:rPr>
              <a:t>or Providers</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14</a:t>
            </a:fld>
            <a:endParaRPr lang="en-US" dirty="0">
              <a:solidFill>
                <a:srgbClr val="FFFF00"/>
              </a:solidFill>
            </a:endParaRPr>
          </a:p>
        </p:txBody>
      </p:sp>
      <p:sp>
        <p:nvSpPr>
          <p:cNvPr id="9" name="TextBox 8"/>
          <p:cNvSpPr txBox="1"/>
          <p:nvPr/>
        </p:nvSpPr>
        <p:spPr>
          <a:xfrm>
            <a:off x="1019472" y="1463348"/>
            <a:ext cx="7667328" cy="4662815"/>
          </a:xfrm>
          <a:prstGeom prst="rect">
            <a:avLst/>
          </a:prstGeom>
          <a:noFill/>
        </p:spPr>
        <p:txBody>
          <a:bodyPr wrap="square" rtlCol="0">
            <a:spAutoFit/>
          </a:bodyPr>
          <a:lstStyle/>
          <a:p>
            <a:pPr marL="342900" lvl="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Provider </a:t>
            </a:r>
            <a:r>
              <a:rPr lang="en-US" sz="3300" dirty="0">
                <a:solidFill>
                  <a:schemeClr val="bg1"/>
                </a:solidFill>
                <a:latin typeface="Arial" panose="020B0604020202020204" pitchFamily="34" charset="0"/>
                <a:cs typeface="Arial" panose="020B0604020202020204" pitchFamily="34" charset="0"/>
              </a:rPr>
              <a:t>Portal, secure role-based </a:t>
            </a:r>
            <a:r>
              <a:rPr lang="en-US" sz="3300" dirty="0" smtClean="0">
                <a:solidFill>
                  <a:schemeClr val="bg1"/>
                </a:solidFill>
                <a:latin typeface="Arial" panose="020B0604020202020204" pitchFamily="34" charset="0"/>
                <a:cs typeface="Arial" panose="020B0604020202020204" pitchFamily="34" charset="0"/>
              </a:rPr>
              <a:t>access to:</a:t>
            </a:r>
          </a:p>
          <a:p>
            <a:pPr lvl="0"/>
            <a:endParaRPr lang="en-US" sz="3300" dirty="0" smtClean="0">
              <a:solidFill>
                <a:schemeClr val="bg1"/>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3300" dirty="0" smtClean="0">
                <a:solidFill>
                  <a:schemeClr val="bg1"/>
                </a:solidFill>
                <a:latin typeface="Arial" panose="020B0604020202020204" pitchFamily="34" charset="0"/>
                <a:cs typeface="Arial" panose="020B0604020202020204" pitchFamily="34" charset="0"/>
              </a:rPr>
              <a:t>View </a:t>
            </a:r>
            <a:r>
              <a:rPr lang="en-US" sz="3300" dirty="0">
                <a:solidFill>
                  <a:schemeClr val="bg1"/>
                </a:solidFill>
                <a:latin typeface="Arial" panose="020B0604020202020204" pitchFamily="34" charset="0"/>
                <a:cs typeface="Arial" panose="020B0604020202020204" pitchFamily="34" charset="0"/>
              </a:rPr>
              <a:t>Authorizations, enter claims</a:t>
            </a:r>
            <a:r>
              <a:rPr lang="en-US" sz="3300" dirty="0" smtClean="0">
                <a:solidFill>
                  <a:schemeClr val="bg1"/>
                </a:solidFill>
                <a:latin typeface="Arial" panose="020B0604020202020204" pitchFamily="34" charset="0"/>
                <a:cs typeface="Arial" panose="020B0604020202020204" pitchFamily="34" charset="0"/>
              </a:rPr>
              <a:t>,  and </a:t>
            </a:r>
          </a:p>
          <a:p>
            <a:pPr marL="914400" lvl="1" indent="-457200">
              <a:buFont typeface="Courier New" panose="02070309020205020404" pitchFamily="49" charset="0"/>
              <a:buChar char="o"/>
            </a:pPr>
            <a:endParaRPr lang="en-US" sz="3300" dirty="0">
              <a:solidFill>
                <a:schemeClr val="bg1"/>
              </a:solidFill>
              <a:latin typeface="Arial" panose="020B0604020202020204" pitchFamily="34" charset="0"/>
              <a:cs typeface="Arial" panose="020B0604020202020204" pitchFamily="34" charset="0"/>
            </a:endParaRPr>
          </a:p>
          <a:p>
            <a:pPr marL="914400" lvl="1" indent="-457200">
              <a:buFont typeface="Courier New" panose="02070309020205020404" pitchFamily="49" charset="0"/>
              <a:buChar char="o"/>
            </a:pPr>
            <a:r>
              <a:rPr lang="en-US" sz="3300" dirty="0" smtClean="0">
                <a:solidFill>
                  <a:schemeClr val="bg1"/>
                </a:solidFill>
                <a:latin typeface="Arial" panose="020B0604020202020204" pitchFamily="34" charset="0"/>
                <a:cs typeface="Arial" panose="020B0604020202020204" pitchFamily="34" charset="0"/>
              </a:rPr>
              <a:t>View </a:t>
            </a:r>
            <a:r>
              <a:rPr lang="en-US" sz="3300" dirty="0">
                <a:solidFill>
                  <a:schemeClr val="bg1"/>
                </a:solidFill>
                <a:latin typeface="Arial" panose="020B0604020202020204" pitchFamily="34" charset="0"/>
                <a:cs typeface="Arial" panose="020B0604020202020204" pitchFamily="34" charset="0"/>
              </a:rPr>
              <a:t>selected portions of the Consumer record for Consumers assigned to </a:t>
            </a:r>
            <a:r>
              <a:rPr lang="en-US" sz="3300" dirty="0" smtClean="0">
                <a:solidFill>
                  <a:schemeClr val="bg1"/>
                </a:solidFill>
                <a:latin typeface="Arial" panose="020B0604020202020204" pitchFamily="34" charset="0"/>
                <a:cs typeface="Arial" panose="020B0604020202020204" pitchFamily="34" charset="0"/>
              </a:rPr>
              <a:t>them.</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983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a:t>
            </a:r>
            <a:r>
              <a:rPr lang="en-US" dirty="0" smtClean="0">
                <a:solidFill>
                  <a:srgbClr val="FFFF00"/>
                </a:solidFill>
                <a:latin typeface="Arial" panose="020B0604020202020204" pitchFamily="34" charset="0"/>
                <a:cs typeface="Arial" panose="020B0604020202020204" pitchFamily="34" charset="0"/>
              </a:rPr>
              <a:t>or Providers</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3088" y="1419225"/>
            <a:ext cx="8229600" cy="4525963"/>
          </a:xfrm>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15</a:t>
            </a:fld>
            <a:endParaRPr lang="en-US" dirty="0">
              <a:solidFill>
                <a:srgbClr val="FFFF00"/>
              </a:solidFill>
            </a:endParaRPr>
          </a:p>
        </p:txBody>
      </p:sp>
      <p:sp>
        <p:nvSpPr>
          <p:cNvPr id="9" name="TextBox 8"/>
          <p:cNvSpPr txBox="1"/>
          <p:nvPr/>
        </p:nvSpPr>
        <p:spPr>
          <a:xfrm>
            <a:off x="1066800" y="1828800"/>
            <a:ext cx="7667328" cy="7094250"/>
          </a:xfrm>
          <a:prstGeom prst="rect">
            <a:avLst/>
          </a:prstGeom>
          <a:noFill/>
        </p:spPr>
        <p:txBody>
          <a:bodyPr wrap="square" rtlCol="0">
            <a:spAutoFit/>
          </a:bodyPr>
          <a:lstStyle/>
          <a:p>
            <a:pPr marL="342900" lvl="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Add </a:t>
            </a:r>
            <a:r>
              <a:rPr lang="en-US" sz="3300" dirty="0">
                <a:solidFill>
                  <a:schemeClr val="bg1"/>
                </a:solidFill>
                <a:latin typeface="Arial" panose="020B0604020202020204" pitchFamily="34" charset="0"/>
                <a:cs typeface="Arial" panose="020B0604020202020204" pitchFamily="34" charset="0"/>
              </a:rPr>
              <a:t>Notes to the Consumer record</a:t>
            </a:r>
            <a:r>
              <a:rPr lang="en-US" sz="3300" dirty="0" smtClean="0">
                <a:solidFill>
                  <a:schemeClr val="bg1"/>
                </a:solidFill>
                <a:latin typeface="Arial" panose="020B0604020202020204" pitchFamily="34" charset="0"/>
                <a:cs typeface="Arial" panose="020B0604020202020204" pitchFamily="34" charset="0"/>
              </a:rPr>
              <a:t>,</a:t>
            </a:r>
          </a:p>
          <a:p>
            <a:pPr marL="342900" lvl="0" indent="-342900">
              <a:buFont typeface="Arial" panose="020B0604020202020204" pitchFamily="34" charset="0"/>
              <a:buChar char="•"/>
            </a:pPr>
            <a:endParaRPr lang="en-US" sz="3300" dirty="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Communicate </a:t>
            </a:r>
            <a:r>
              <a:rPr lang="en-US" sz="3300" dirty="0">
                <a:solidFill>
                  <a:schemeClr val="bg1"/>
                </a:solidFill>
                <a:latin typeface="Arial" panose="020B0604020202020204" pitchFamily="34" charset="0"/>
                <a:cs typeface="Arial" panose="020B0604020202020204" pitchFamily="34" charset="0"/>
              </a:rPr>
              <a:t>with the Consumer’s </a:t>
            </a:r>
            <a:r>
              <a:rPr lang="en-US" sz="3300" dirty="0" smtClean="0">
                <a:solidFill>
                  <a:schemeClr val="bg1"/>
                </a:solidFill>
                <a:latin typeface="Arial" panose="020B0604020202020204" pitchFamily="34" charset="0"/>
                <a:cs typeface="Arial" panose="020B0604020202020204" pitchFamily="34" charset="0"/>
              </a:rPr>
              <a:t>Care Plan, </a:t>
            </a:r>
          </a:p>
          <a:p>
            <a:pPr lvl="0"/>
            <a:endParaRPr lang="en-US" sz="3300" dirty="0" smtClean="0">
              <a:solidFill>
                <a:schemeClr val="bg1"/>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a:t>
            </a:r>
            <a:r>
              <a:rPr lang="en-US" sz="3300" dirty="0" smtClean="0">
                <a:solidFill>
                  <a:schemeClr val="bg1"/>
                </a:solidFill>
                <a:latin typeface="Arial" panose="020B0604020202020204" pitchFamily="34" charset="0"/>
                <a:cs typeface="Arial" panose="020B0604020202020204" pitchFamily="34" charset="0"/>
              </a:rPr>
              <a:t>omplete </a:t>
            </a:r>
            <a:r>
              <a:rPr lang="en-US" sz="3300" dirty="0">
                <a:solidFill>
                  <a:schemeClr val="bg1"/>
                </a:solidFill>
                <a:latin typeface="Arial" panose="020B0604020202020204" pitchFamily="34" charset="0"/>
                <a:cs typeface="Arial" panose="020B0604020202020204" pitchFamily="34" charset="0"/>
              </a:rPr>
              <a:t>online forms such as Plan </a:t>
            </a:r>
            <a:r>
              <a:rPr lang="en-US" sz="3300" dirty="0" smtClean="0">
                <a:solidFill>
                  <a:schemeClr val="bg1"/>
                </a:solidFill>
                <a:latin typeface="Arial" panose="020B0604020202020204" pitchFamily="34" charset="0"/>
                <a:cs typeface="Arial" panose="020B0604020202020204" pitchFamily="34" charset="0"/>
              </a:rPr>
              <a:t>reviews </a:t>
            </a:r>
            <a:r>
              <a:rPr lang="en-US" sz="3300" dirty="0">
                <a:solidFill>
                  <a:schemeClr val="bg1"/>
                </a:solidFill>
                <a:latin typeface="Arial" panose="020B0604020202020204" pitchFamily="34" charset="0"/>
                <a:cs typeface="Arial" panose="020B0604020202020204" pitchFamily="34" charset="0"/>
              </a:rPr>
              <a:t>or Plans of  </a:t>
            </a:r>
            <a:r>
              <a:rPr lang="en-US" sz="3300" dirty="0" smtClean="0">
                <a:solidFill>
                  <a:schemeClr val="bg1"/>
                </a:solidFill>
                <a:latin typeface="Arial" panose="020B0604020202020204" pitchFamily="34" charset="0"/>
                <a:cs typeface="Arial" panose="020B0604020202020204" pitchFamily="34" charset="0"/>
              </a:rPr>
              <a:t>Remediation </a:t>
            </a: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594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a:t>
            </a:r>
            <a:r>
              <a:rPr lang="en-US" dirty="0" smtClean="0">
                <a:solidFill>
                  <a:srgbClr val="FFFF00"/>
                </a:solidFill>
                <a:latin typeface="Arial" panose="020B0604020202020204" pitchFamily="34" charset="0"/>
                <a:cs typeface="Arial" panose="020B0604020202020204" pitchFamily="34" charset="0"/>
              </a:rPr>
              <a:t>or Providers</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16</a:t>
            </a:fld>
            <a:endParaRPr lang="en-US" dirty="0">
              <a:solidFill>
                <a:srgbClr val="FFFF00"/>
              </a:solidFill>
            </a:endParaRPr>
          </a:p>
        </p:txBody>
      </p:sp>
      <p:sp>
        <p:nvSpPr>
          <p:cNvPr id="9" name="TextBox 8"/>
          <p:cNvSpPr txBox="1"/>
          <p:nvPr/>
        </p:nvSpPr>
        <p:spPr>
          <a:xfrm>
            <a:off x="1019472" y="1417638"/>
            <a:ext cx="7667328" cy="8956298"/>
          </a:xfrm>
          <a:prstGeom prst="rect">
            <a:avLst/>
          </a:prstGeom>
          <a:noFill/>
        </p:spPr>
        <p:txBody>
          <a:bodyPr wrap="square" rtlCol="0">
            <a:spAutoFit/>
          </a:bodyPr>
          <a:lstStyle/>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A place where the provider community will enter documentation of services rendered</a:t>
            </a: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Implementation plans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All daily, weekly, monthly, and quarterly provider reports and notes will be available online</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16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a:t>
            </a:r>
            <a:r>
              <a:rPr lang="en-US" dirty="0" smtClean="0">
                <a:solidFill>
                  <a:srgbClr val="FFFF00"/>
                </a:solidFill>
                <a:latin typeface="Arial" panose="020B0604020202020204" pitchFamily="34" charset="0"/>
                <a:cs typeface="Arial" panose="020B0604020202020204" pitchFamily="34" charset="0"/>
              </a:rPr>
              <a:t>or </a:t>
            </a:r>
            <a:r>
              <a:rPr lang="en-US" dirty="0">
                <a:solidFill>
                  <a:srgbClr val="FFFF00"/>
                </a:solidFill>
                <a:latin typeface="Arial" panose="020B0604020202020204" pitchFamily="34" charset="0"/>
                <a:cs typeface="Arial" panose="020B0604020202020204" pitchFamily="34" charset="0"/>
              </a:rPr>
              <a:t>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17</a:t>
            </a:fld>
            <a:endParaRPr lang="en-US" dirty="0">
              <a:solidFill>
                <a:srgbClr val="FFFF00"/>
              </a:solidFill>
            </a:endParaRPr>
          </a:p>
        </p:txBody>
      </p:sp>
      <p:sp>
        <p:nvSpPr>
          <p:cNvPr id="9" name="TextBox 8"/>
          <p:cNvSpPr txBox="1"/>
          <p:nvPr/>
        </p:nvSpPr>
        <p:spPr>
          <a:xfrm>
            <a:off x="1066800" y="1828800"/>
            <a:ext cx="7667328" cy="6494085"/>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A place </a:t>
            </a:r>
            <a:r>
              <a:rPr lang="en-US" sz="3200" dirty="0" smtClean="0">
                <a:solidFill>
                  <a:prstClr val="white"/>
                </a:solidFill>
                <a:latin typeface="Arial" panose="020B0604020202020204" pitchFamily="34" charset="0"/>
                <a:cs typeface="Arial" panose="020B0604020202020204" pitchFamily="34" charset="0"/>
              </a:rPr>
              <a:t>were </a:t>
            </a:r>
            <a:r>
              <a:rPr lang="en-US" sz="3200" dirty="0">
                <a:solidFill>
                  <a:prstClr val="white"/>
                </a:solidFill>
                <a:latin typeface="Arial" panose="020B0604020202020204" pitchFamily="34" charset="0"/>
                <a:cs typeface="Arial" panose="020B0604020202020204" pitchFamily="34" charset="0"/>
              </a:rPr>
              <a:t>providers </a:t>
            </a:r>
            <a:r>
              <a:rPr lang="en-US" sz="3200" dirty="0" smtClean="0">
                <a:solidFill>
                  <a:prstClr val="white"/>
                </a:solidFill>
                <a:latin typeface="Arial" panose="020B0604020202020204" pitchFamily="34" charset="0"/>
                <a:cs typeface="Arial" panose="020B0604020202020204" pitchFamily="34" charset="0"/>
              </a:rPr>
              <a:t>view </a:t>
            </a:r>
            <a:r>
              <a:rPr lang="en-US" sz="3200" dirty="0">
                <a:solidFill>
                  <a:prstClr val="white"/>
                </a:solidFill>
                <a:latin typeface="Arial" panose="020B0604020202020204" pitchFamily="34" charset="0"/>
                <a:cs typeface="Arial" panose="020B0604020202020204" pitchFamily="34" charset="0"/>
              </a:rPr>
              <a:t>their approved service </a:t>
            </a:r>
            <a:r>
              <a:rPr lang="en-US" sz="3200" dirty="0" smtClean="0">
                <a:solidFill>
                  <a:prstClr val="white"/>
                </a:solidFill>
                <a:latin typeface="Arial" panose="020B0604020202020204" pitchFamily="34" charset="0"/>
                <a:cs typeface="Arial" panose="020B0604020202020204" pitchFamily="34" charset="0"/>
              </a:rPr>
              <a:t>authorizations </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A place where providers will bill for their waiver services </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96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latin typeface="Arial" panose="020B0604020202020204" pitchFamily="34" charset="0"/>
                <a:cs typeface="Arial" panose="020B0604020202020204" pitchFamily="34" charset="0"/>
              </a:rPr>
              <a:t>F</a:t>
            </a:r>
            <a:r>
              <a:rPr lang="en-US" dirty="0" smtClean="0">
                <a:solidFill>
                  <a:srgbClr val="FFFF00"/>
                </a:solidFill>
                <a:latin typeface="Arial" panose="020B0604020202020204" pitchFamily="34" charset="0"/>
                <a:cs typeface="Arial" panose="020B0604020202020204" pitchFamily="34" charset="0"/>
              </a:rPr>
              <a:t>or </a:t>
            </a:r>
            <a:r>
              <a:rPr lang="en-US" dirty="0">
                <a:solidFill>
                  <a:srgbClr val="FFFF00"/>
                </a:solidFill>
                <a:latin typeface="Arial" panose="020B0604020202020204" pitchFamily="34" charset="0"/>
                <a:cs typeface="Arial" panose="020B0604020202020204" pitchFamily="34" charset="0"/>
              </a:rPr>
              <a:t>Providers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18</a:t>
            </a:fld>
            <a:endParaRPr lang="en-US" dirty="0">
              <a:solidFill>
                <a:srgbClr val="FFFF00"/>
              </a:solidFill>
            </a:endParaRPr>
          </a:p>
        </p:txBody>
      </p:sp>
      <p:sp>
        <p:nvSpPr>
          <p:cNvPr id="9" name="TextBox 8"/>
          <p:cNvSpPr txBox="1"/>
          <p:nvPr/>
        </p:nvSpPr>
        <p:spPr>
          <a:xfrm>
            <a:off x="1066800" y="1828800"/>
            <a:ext cx="7667328" cy="7971413"/>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A place </a:t>
            </a:r>
            <a:r>
              <a:rPr lang="en-US" sz="3200" dirty="0" smtClean="0">
                <a:solidFill>
                  <a:prstClr val="white"/>
                </a:solidFill>
                <a:latin typeface="Arial" panose="020B0604020202020204" pitchFamily="34" charset="0"/>
                <a:cs typeface="Arial" panose="020B0604020202020204" pitchFamily="34" charset="0"/>
              </a:rPr>
              <a:t>were individuals and companies can apply online to become paid providers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A place for current providers to request expansion of services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40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11" y="198439"/>
            <a:ext cx="8229600" cy="1143000"/>
          </a:xfrm>
        </p:spPr>
        <p:txBody>
          <a:bodyPr>
            <a:normAutofit/>
          </a:bodyPr>
          <a:lstStyle/>
          <a:p>
            <a:r>
              <a:rPr lang="en-US" dirty="0" smtClean="0">
                <a:solidFill>
                  <a:srgbClr val="FFFF00"/>
                </a:solidFill>
                <a:latin typeface="Arial" panose="020B0604020202020204" pitchFamily="34" charset="0"/>
                <a:cs typeface="Arial" panose="020B0604020202020204" pitchFamily="34" charset="0"/>
              </a:rPr>
              <a:t>    Computer Requirements</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19</a:t>
            </a:fld>
            <a:endParaRPr lang="en-US" dirty="0">
              <a:solidFill>
                <a:srgbClr val="FFFF00"/>
              </a:solidFill>
            </a:endParaRPr>
          </a:p>
        </p:txBody>
      </p:sp>
      <p:sp>
        <p:nvSpPr>
          <p:cNvPr id="9" name="TextBox 8"/>
          <p:cNvSpPr txBox="1"/>
          <p:nvPr/>
        </p:nvSpPr>
        <p:spPr>
          <a:xfrm>
            <a:off x="1066800" y="1828800"/>
            <a:ext cx="7667328" cy="3046988"/>
          </a:xfrm>
          <a:prstGeom prst="rect">
            <a:avLst/>
          </a:prstGeom>
          <a:noFill/>
        </p:spPr>
        <p:txBody>
          <a:bodyPr wrap="square" rtlCol="0">
            <a:spAutoFit/>
          </a:bodyPr>
          <a:lstStyle/>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21898676"/>
              </p:ext>
            </p:extLst>
          </p:nvPr>
        </p:nvGraphicFramePr>
        <p:xfrm>
          <a:off x="693236" y="1524000"/>
          <a:ext cx="7757528" cy="4784724"/>
        </p:xfrm>
        <a:graphic>
          <a:graphicData uri="http://schemas.openxmlformats.org/drawingml/2006/table">
            <a:tbl>
              <a:tblPr firstRow="1" firstCol="1" bandRow="1">
                <a:tableStyleId>{5C22544A-7EE6-4342-B048-85BDC9FD1C3A}</a:tableStyleId>
              </a:tblPr>
              <a:tblGrid>
                <a:gridCol w="3192964"/>
                <a:gridCol w="4564564"/>
              </a:tblGrid>
              <a:tr h="408227">
                <a:tc gridSpan="2">
                  <a:txBody>
                    <a:bodyPr/>
                    <a:lstStyle/>
                    <a:p>
                      <a:pPr marL="0" marR="1580515" algn="ctr" fontAlgn="base">
                        <a:lnSpc>
                          <a:spcPts val="1480"/>
                        </a:lnSpc>
                        <a:spcBef>
                          <a:spcPts val="1150"/>
                        </a:spcBef>
                        <a:spcAft>
                          <a:spcPts val="370"/>
                        </a:spcAft>
                      </a:pPr>
                      <a:r>
                        <a:rPr lang="en-US" sz="2400" dirty="0" smtClean="0">
                          <a:effectLst/>
                        </a:rPr>
                        <a:t>              Harmony </a:t>
                      </a:r>
                      <a:r>
                        <a:rPr lang="en-US" sz="2400" dirty="0">
                          <a:effectLst/>
                        </a:rPr>
                        <a:t>Certified System Requirements</a:t>
                      </a:r>
                      <a:endParaRPr lang="en-US" sz="2400" dirty="0">
                        <a:effectLst/>
                        <a:latin typeface="Times New Roman" panose="02020603050405020304" pitchFamily="18" charset="0"/>
                        <a:ea typeface="PMingLiU" panose="02020500000000000000" pitchFamily="18" charset="-120"/>
                      </a:endParaRPr>
                    </a:p>
                  </a:txBody>
                  <a:tcPr marL="0" marR="0" marT="0" marB="0" anchor="ctr"/>
                </a:tc>
                <a:tc hMerge="1">
                  <a:txBody>
                    <a:bodyPr/>
                    <a:lstStyle/>
                    <a:p>
                      <a:endParaRPr lang="en-US"/>
                    </a:p>
                  </a:txBody>
                  <a:tcPr/>
                </a:tc>
              </a:tr>
              <a:tr h="284399">
                <a:tc>
                  <a:txBody>
                    <a:bodyPr/>
                    <a:lstStyle/>
                    <a:p>
                      <a:pPr marL="73025" marR="0" fontAlgn="base">
                        <a:lnSpc>
                          <a:spcPts val="1065"/>
                        </a:lnSpc>
                        <a:spcBef>
                          <a:spcPts val="405"/>
                        </a:spcBef>
                        <a:spcAft>
                          <a:spcPts val="615"/>
                        </a:spcAft>
                      </a:pPr>
                      <a:r>
                        <a:rPr lang="en-US" sz="1400" dirty="0">
                          <a:effectLst/>
                        </a:rPr>
                        <a:t>Operating System:</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465"/>
                        </a:lnSpc>
                        <a:spcBef>
                          <a:spcPts val="220"/>
                        </a:spcBef>
                        <a:spcAft>
                          <a:spcPts val="400"/>
                        </a:spcAft>
                      </a:pPr>
                      <a:r>
                        <a:rPr lang="en-US" sz="1400" dirty="0">
                          <a:effectLst/>
                        </a:rPr>
                        <a:t>Windows 7 / Windows 8.1</a:t>
                      </a:r>
                      <a:endParaRPr lang="en-US" sz="1400" dirty="0">
                        <a:effectLst/>
                        <a:latin typeface="Times New Roman" panose="02020603050405020304" pitchFamily="18" charset="0"/>
                        <a:ea typeface="PMingLiU" panose="02020500000000000000" pitchFamily="18" charset="-120"/>
                      </a:endParaRPr>
                    </a:p>
                  </a:txBody>
                  <a:tcPr marL="0" marR="0" marT="0" marB="0" anchor="ctr"/>
                </a:tc>
              </a:tr>
              <a:tr h="1378124">
                <a:tc>
                  <a:txBody>
                    <a:bodyPr/>
                    <a:lstStyle/>
                    <a:p>
                      <a:pPr marL="73025" marR="0" fontAlgn="base">
                        <a:lnSpc>
                          <a:spcPts val="1065"/>
                        </a:lnSpc>
                        <a:spcBef>
                          <a:spcPts val="405"/>
                        </a:spcBef>
                        <a:spcAft>
                          <a:spcPts val="9400"/>
                        </a:spcAft>
                      </a:pPr>
                      <a:r>
                        <a:rPr lang="en-US" sz="1400" dirty="0">
                          <a:effectLst/>
                        </a:rPr>
                        <a:t>Browser:</a:t>
                      </a:r>
                      <a:endParaRPr lang="en-US" sz="1400" dirty="0">
                        <a:effectLst/>
                        <a:latin typeface="Times New Roman" panose="02020603050405020304" pitchFamily="18" charset="0"/>
                        <a:ea typeface="PMingLiU" panose="02020500000000000000" pitchFamily="18" charset="-120"/>
                      </a:endParaRPr>
                    </a:p>
                  </a:txBody>
                  <a:tcPr marL="0" marR="0" marT="0" marB="0"/>
                </a:tc>
                <a:tc>
                  <a:txBody>
                    <a:bodyPr/>
                    <a:lstStyle/>
                    <a:p>
                      <a:pPr marL="91440" marR="0" fontAlgn="base">
                        <a:lnSpc>
                          <a:spcPts val="1325"/>
                        </a:lnSpc>
                        <a:spcBef>
                          <a:spcPts val="185"/>
                        </a:spcBef>
                        <a:spcAft>
                          <a:spcPts val="0"/>
                        </a:spcAft>
                      </a:pPr>
                      <a:r>
                        <a:rPr lang="en-US" sz="1400" dirty="0" smtClean="0">
                          <a:effectLst/>
                        </a:rPr>
                        <a:t>Certified:</a:t>
                      </a:r>
                      <a:r>
                        <a:rPr lang="en-US" sz="1400" baseline="0" dirty="0" smtClean="0">
                          <a:effectLst/>
                        </a:rPr>
                        <a:t> Internet Explorer 9, Internet Explorer 10, and </a:t>
                      </a:r>
                      <a:r>
                        <a:rPr lang="en-US" sz="1400" dirty="0" smtClean="0">
                          <a:effectLst/>
                        </a:rPr>
                        <a:t>Internet </a:t>
                      </a:r>
                      <a:r>
                        <a:rPr lang="en-US" sz="1400" dirty="0">
                          <a:effectLst/>
                        </a:rPr>
                        <a:t>Explorer 11</a:t>
                      </a:r>
                    </a:p>
                    <a:p>
                      <a:pPr marL="91440" marR="228600" fontAlgn="base">
                        <a:lnSpc>
                          <a:spcPts val="1465"/>
                        </a:lnSpc>
                        <a:spcBef>
                          <a:spcPts val="1460"/>
                        </a:spcBef>
                        <a:spcAft>
                          <a:spcPts val="385"/>
                        </a:spcAft>
                      </a:pPr>
                      <a:r>
                        <a:rPr lang="en-US" sz="1400" spc="-20" dirty="0">
                          <a:effectLst/>
                        </a:rPr>
                        <a:t>Note: If using Harmony versions 8.1.1 or later, Internet Explorer Compatibility View settings should be disabled. For versions prior to 8.1.1, Internet Explorer Compatibility View is required.</a:t>
                      </a:r>
                      <a:endParaRPr lang="en-US" sz="1400" dirty="0">
                        <a:effectLst/>
                        <a:latin typeface="Times New Roman" panose="02020603050405020304" pitchFamily="18" charset="0"/>
                        <a:ea typeface="PMingLiU" panose="02020500000000000000" pitchFamily="18" charset="-120"/>
                      </a:endParaRPr>
                    </a:p>
                  </a:txBody>
                  <a:tcPr marL="0" marR="0" marT="0" marB="0"/>
                </a:tc>
              </a:tr>
              <a:tr h="283718">
                <a:tc>
                  <a:txBody>
                    <a:bodyPr/>
                    <a:lstStyle/>
                    <a:p>
                      <a:pPr marL="73025" marR="0" fontAlgn="base">
                        <a:lnSpc>
                          <a:spcPts val="1065"/>
                        </a:lnSpc>
                        <a:spcBef>
                          <a:spcPts val="405"/>
                        </a:spcBef>
                        <a:spcAft>
                          <a:spcPts val="590"/>
                        </a:spcAft>
                      </a:pPr>
                      <a:r>
                        <a:rPr lang="en-US" sz="1400" dirty="0">
                          <a:effectLst/>
                        </a:rPr>
                        <a:t>Processor:</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05"/>
                        </a:lnSpc>
                        <a:spcBef>
                          <a:spcPts val="380"/>
                        </a:spcBef>
                        <a:spcAft>
                          <a:spcPts val="375"/>
                        </a:spcAft>
                      </a:pPr>
                      <a:r>
                        <a:rPr lang="en-US" sz="1400" dirty="0">
                          <a:effectLst/>
                        </a:rPr>
                        <a:t>2.0 GHZ processor or better</a:t>
                      </a:r>
                      <a:endParaRPr lang="en-US" sz="1400" dirty="0">
                        <a:effectLst/>
                        <a:latin typeface="Times New Roman" panose="02020603050405020304" pitchFamily="18" charset="0"/>
                        <a:ea typeface="PMingLiU" panose="02020500000000000000" pitchFamily="18" charset="-120"/>
                      </a:endParaRPr>
                    </a:p>
                  </a:txBody>
                  <a:tcPr marL="0" marR="0" marT="0" marB="0" anchor="ctr"/>
                </a:tc>
              </a:tr>
              <a:tr h="287799">
                <a:tc>
                  <a:txBody>
                    <a:bodyPr/>
                    <a:lstStyle/>
                    <a:p>
                      <a:pPr marL="73025" marR="0" fontAlgn="base">
                        <a:lnSpc>
                          <a:spcPts val="1065"/>
                        </a:lnSpc>
                        <a:spcBef>
                          <a:spcPts val="410"/>
                        </a:spcBef>
                        <a:spcAft>
                          <a:spcPts val="590"/>
                        </a:spcAft>
                      </a:pPr>
                      <a:r>
                        <a:rPr lang="en-US" sz="1400" dirty="0">
                          <a:effectLst/>
                        </a:rPr>
                        <a:t>RAM:</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05"/>
                        </a:lnSpc>
                        <a:spcBef>
                          <a:spcPts val="380"/>
                        </a:spcBef>
                        <a:spcAft>
                          <a:spcPts val="380"/>
                        </a:spcAft>
                      </a:pPr>
                      <a:r>
                        <a:rPr lang="en-US" sz="1400" dirty="0">
                          <a:effectLst/>
                        </a:rPr>
                        <a:t>2 GB (minimum) 4 GB (recommended)</a:t>
                      </a:r>
                      <a:endParaRPr lang="en-US" sz="1400" dirty="0">
                        <a:effectLst/>
                        <a:latin typeface="Times New Roman" panose="02020603050405020304" pitchFamily="18" charset="0"/>
                        <a:ea typeface="PMingLiU" panose="02020500000000000000" pitchFamily="18" charset="-120"/>
                      </a:endParaRPr>
                    </a:p>
                  </a:txBody>
                  <a:tcPr marL="0" marR="0" marT="0" marB="0" anchor="ctr"/>
                </a:tc>
              </a:tr>
              <a:tr h="283718">
                <a:tc>
                  <a:txBody>
                    <a:bodyPr/>
                    <a:lstStyle/>
                    <a:p>
                      <a:pPr marL="73025" marR="0" fontAlgn="base">
                        <a:lnSpc>
                          <a:spcPts val="1065"/>
                        </a:lnSpc>
                        <a:spcBef>
                          <a:spcPts val="380"/>
                        </a:spcBef>
                        <a:spcAft>
                          <a:spcPts val="590"/>
                        </a:spcAft>
                      </a:pPr>
                      <a:r>
                        <a:rPr lang="en-US" sz="1400" dirty="0">
                          <a:effectLst/>
                        </a:rPr>
                        <a:t>Screen Resolution</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25"/>
                        </a:lnSpc>
                        <a:spcBef>
                          <a:spcPts val="355"/>
                        </a:spcBef>
                        <a:spcAft>
                          <a:spcPts val="355"/>
                        </a:spcAft>
                      </a:pPr>
                      <a:r>
                        <a:rPr lang="en-US" sz="1400" dirty="0">
                          <a:effectLst/>
                        </a:rPr>
                        <a:t>Minimum: 1024x768 (1280x1024 is ideal)</a:t>
                      </a:r>
                      <a:endParaRPr lang="en-US" sz="1400" dirty="0">
                        <a:effectLst/>
                        <a:latin typeface="Times New Roman" panose="02020603050405020304" pitchFamily="18" charset="0"/>
                        <a:ea typeface="PMingLiU" panose="02020500000000000000" pitchFamily="18" charset="-120"/>
                      </a:endParaRPr>
                    </a:p>
                  </a:txBody>
                  <a:tcPr marL="0" marR="0" marT="0" marB="0" anchor="ctr"/>
                </a:tc>
              </a:tr>
              <a:tr h="483749">
                <a:tc>
                  <a:txBody>
                    <a:bodyPr/>
                    <a:lstStyle/>
                    <a:p>
                      <a:pPr marL="73025" marR="0" fontAlgn="base">
                        <a:lnSpc>
                          <a:spcPts val="1065"/>
                        </a:lnSpc>
                        <a:spcBef>
                          <a:spcPts val="385"/>
                        </a:spcBef>
                        <a:spcAft>
                          <a:spcPts val="2100"/>
                        </a:spcAft>
                      </a:pPr>
                      <a:r>
                        <a:rPr lang="en-US" sz="1400" dirty="0">
                          <a:effectLst/>
                        </a:rPr>
                        <a:t>Internet Access:*</a:t>
                      </a:r>
                      <a:endParaRPr lang="en-US" sz="1400" dirty="0">
                        <a:effectLst/>
                        <a:latin typeface="Times New Roman" panose="02020603050405020304" pitchFamily="18" charset="0"/>
                        <a:ea typeface="PMingLiU" panose="02020500000000000000" pitchFamily="18" charset="-120"/>
                      </a:endParaRPr>
                    </a:p>
                  </a:txBody>
                  <a:tcPr marL="0" marR="0" marT="0" marB="0"/>
                </a:tc>
                <a:tc>
                  <a:txBody>
                    <a:bodyPr/>
                    <a:lstStyle/>
                    <a:p>
                      <a:pPr marL="68580" marR="91440" algn="just" fontAlgn="base">
                        <a:lnSpc>
                          <a:spcPts val="1465"/>
                        </a:lnSpc>
                        <a:spcBef>
                          <a:spcPts val="220"/>
                        </a:spcBef>
                        <a:spcAft>
                          <a:spcPts val="400"/>
                        </a:spcAft>
                      </a:pPr>
                      <a:r>
                        <a:rPr lang="en-US" sz="1400" dirty="0">
                          <a:effectLst/>
                        </a:rPr>
                        <a:t>40-45 Kbps (kilobytes per second recommended for each concurrent user)</a:t>
                      </a:r>
                      <a:endParaRPr lang="en-US" sz="1400" dirty="0">
                        <a:effectLst/>
                        <a:latin typeface="Times New Roman" panose="02020603050405020304" pitchFamily="18" charset="0"/>
                        <a:ea typeface="PMingLiU" panose="02020500000000000000" pitchFamily="18" charset="-120"/>
                      </a:endParaRPr>
                    </a:p>
                  </a:txBody>
                  <a:tcPr marL="0" marR="0" marT="0" marB="0"/>
                </a:tc>
              </a:tr>
              <a:tr h="283718">
                <a:tc>
                  <a:txBody>
                    <a:bodyPr/>
                    <a:lstStyle/>
                    <a:p>
                      <a:pPr marL="73025" marR="0" fontAlgn="base">
                        <a:lnSpc>
                          <a:spcPts val="1065"/>
                        </a:lnSpc>
                        <a:spcBef>
                          <a:spcPts val="405"/>
                        </a:spcBef>
                        <a:spcAft>
                          <a:spcPts val="545"/>
                        </a:spcAft>
                      </a:pPr>
                      <a:r>
                        <a:rPr lang="en-US" sz="1400" dirty="0">
                          <a:effectLst/>
                        </a:rPr>
                        <a:t>Maximum Latency</a:t>
                      </a:r>
                      <a:endParaRPr lang="en-US" sz="1400" dirty="0">
                        <a:effectLst/>
                        <a:latin typeface="Times New Roman" panose="02020603050405020304" pitchFamily="18" charset="0"/>
                        <a:ea typeface="PMingLiU" panose="02020500000000000000" pitchFamily="18" charset="-120"/>
                      </a:endParaRPr>
                    </a:p>
                  </a:txBody>
                  <a:tcPr marL="0" marR="0" marT="0" marB="0" anchor="ctr"/>
                </a:tc>
                <a:tc>
                  <a:txBody>
                    <a:bodyPr/>
                    <a:lstStyle/>
                    <a:p>
                      <a:pPr marL="73025" marR="0" fontAlgn="base">
                        <a:lnSpc>
                          <a:spcPts val="1305"/>
                        </a:lnSpc>
                        <a:spcBef>
                          <a:spcPts val="380"/>
                        </a:spcBef>
                        <a:spcAft>
                          <a:spcPts val="330"/>
                        </a:spcAft>
                      </a:pPr>
                      <a:r>
                        <a:rPr lang="en-US" sz="1400" dirty="0">
                          <a:effectLst/>
                        </a:rPr>
                        <a:t>100ms or less</a:t>
                      </a:r>
                      <a:endParaRPr lang="en-US" sz="1400" dirty="0">
                        <a:effectLst/>
                        <a:latin typeface="Times New Roman" panose="02020603050405020304" pitchFamily="18" charset="0"/>
                        <a:ea typeface="PMingLiU" panose="02020500000000000000" pitchFamily="18" charset="-120"/>
                      </a:endParaRPr>
                    </a:p>
                  </a:txBody>
                  <a:tcPr marL="0" marR="0" marT="0" marB="0" anchor="ctr"/>
                </a:tc>
              </a:tr>
              <a:tr h="225886">
                <a:tc rowSpan="3">
                  <a:txBody>
                    <a:bodyPr/>
                    <a:lstStyle/>
                    <a:p>
                      <a:pPr marL="73025" marR="0" fontAlgn="base">
                        <a:lnSpc>
                          <a:spcPts val="1080"/>
                        </a:lnSpc>
                        <a:spcBef>
                          <a:spcPts val="410"/>
                        </a:spcBef>
                        <a:spcAft>
                          <a:spcPts val="3840"/>
                        </a:spcAft>
                      </a:pPr>
                      <a:r>
                        <a:rPr lang="en-US" sz="1400" dirty="0">
                          <a:effectLst/>
                        </a:rPr>
                        <a:t>Microsoft</a:t>
                      </a:r>
                      <a:endParaRPr lang="en-US" sz="1400" dirty="0">
                        <a:effectLst/>
                        <a:latin typeface="Times New Roman" panose="02020603050405020304" pitchFamily="18" charset="0"/>
                        <a:ea typeface="PMingLiU" panose="02020500000000000000" pitchFamily="18" charset="-120"/>
                      </a:endParaRPr>
                    </a:p>
                  </a:txBody>
                  <a:tcPr marL="0" marR="0" marT="0" marB="0"/>
                </a:tc>
                <a:tc>
                  <a:txBody>
                    <a:bodyPr/>
                    <a:lstStyle/>
                    <a:p>
                      <a:pPr marL="91440" marR="0" fontAlgn="base">
                        <a:lnSpc>
                          <a:spcPts val="1275"/>
                        </a:lnSpc>
                        <a:spcBef>
                          <a:spcPts val="380"/>
                        </a:spcBef>
                        <a:spcAft>
                          <a:spcPts val="0"/>
                        </a:spcAft>
                      </a:pPr>
                      <a:r>
                        <a:rPr lang="en-US" sz="1400" dirty="0">
                          <a:effectLst/>
                        </a:rPr>
                        <a:t>Certified: Microsoft Office 2003, InfoPath 2003 and 2007</a:t>
                      </a:r>
                      <a:endParaRPr lang="en-US" sz="1400" dirty="0">
                        <a:effectLst/>
                        <a:latin typeface="Times New Roman" panose="02020603050405020304" pitchFamily="18" charset="0"/>
                        <a:ea typeface="PMingLiU" panose="02020500000000000000" pitchFamily="18" charset="-120"/>
                      </a:endParaRPr>
                    </a:p>
                  </a:txBody>
                  <a:tcPr marL="0" marR="0" marT="0" marB="0" anchor="ctr"/>
                </a:tc>
              </a:tr>
              <a:tr h="296646">
                <a:tc vMerge="1">
                  <a:txBody>
                    <a:bodyPr/>
                    <a:lstStyle/>
                    <a:p>
                      <a:endParaRPr lang="en-US"/>
                    </a:p>
                  </a:txBody>
                  <a:tcPr/>
                </a:tc>
                <a:tc>
                  <a:txBody>
                    <a:bodyPr/>
                    <a:lstStyle/>
                    <a:p>
                      <a:pPr marL="91440" marR="0" fontAlgn="base">
                        <a:lnSpc>
                          <a:spcPts val="1225"/>
                        </a:lnSpc>
                        <a:spcBef>
                          <a:spcPts val="930"/>
                        </a:spcBef>
                        <a:spcAft>
                          <a:spcPts val="0"/>
                        </a:spcAft>
                      </a:pPr>
                      <a:r>
                        <a:rPr lang="en-US" sz="1400" dirty="0">
                          <a:effectLst/>
                        </a:rPr>
                        <a:t>Supported: Microsoft Office 2007 and 2010, InfoPath 2010</a:t>
                      </a:r>
                      <a:endParaRPr lang="en-US" sz="1400" dirty="0">
                        <a:effectLst/>
                        <a:latin typeface="Times New Roman" panose="02020603050405020304" pitchFamily="18" charset="0"/>
                        <a:ea typeface="PMingLiU" panose="02020500000000000000" pitchFamily="18" charset="-120"/>
                      </a:endParaRPr>
                    </a:p>
                  </a:txBody>
                  <a:tcPr marL="0" marR="0" marT="0" marB="0"/>
                </a:tc>
              </a:tr>
              <a:tr h="229232">
                <a:tc vMerge="1">
                  <a:txBody>
                    <a:bodyPr/>
                    <a:lstStyle/>
                    <a:p>
                      <a:endParaRPr lang="en-US"/>
                    </a:p>
                  </a:txBody>
                  <a:tcPr/>
                </a:tc>
                <a:tc>
                  <a:txBody>
                    <a:bodyPr/>
                    <a:lstStyle/>
                    <a:p>
                      <a:pPr marL="0" marR="0" fontAlgn="base">
                        <a:spcBef>
                          <a:spcPts val="0"/>
                        </a:spcBef>
                        <a:spcAft>
                          <a:spcPts val="0"/>
                        </a:spcAft>
                      </a:pPr>
                      <a:r>
                        <a:rPr lang="en-US" sz="1400" dirty="0">
                          <a:effectLst/>
                        </a:rPr>
                        <a:t> </a:t>
                      </a:r>
                      <a:endParaRPr lang="en-US" sz="1400" dirty="0">
                        <a:effectLst/>
                        <a:latin typeface="Times New Roman" panose="02020603050405020304" pitchFamily="18" charset="0"/>
                        <a:ea typeface="PMingLiU" panose="02020500000000000000" pitchFamily="18" charset="-120"/>
                      </a:endParaRPr>
                    </a:p>
                  </a:txBody>
                  <a:tcPr marL="0" marR="0" marT="0" marB="0"/>
                </a:tc>
              </a:tr>
              <a:tr h="339508">
                <a:tc gridSpan="2">
                  <a:txBody>
                    <a:bodyPr/>
                    <a:lstStyle/>
                    <a:p>
                      <a:pPr marL="73025" marR="0" fontAlgn="base">
                        <a:lnSpc>
                          <a:spcPts val="1135"/>
                        </a:lnSpc>
                        <a:spcBef>
                          <a:spcPts val="355"/>
                        </a:spcBef>
                        <a:spcAft>
                          <a:spcPts val="955"/>
                        </a:spcAft>
                      </a:pPr>
                      <a:r>
                        <a:rPr lang="en-US" sz="1400" dirty="0">
                          <a:effectLst/>
                        </a:rPr>
                        <a:t>*Harmony does not support dial-up access</a:t>
                      </a:r>
                      <a:endParaRPr lang="en-US" sz="1400" dirty="0">
                        <a:effectLst/>
                        <a:latin typeface="Times New Roman" panose="02020603050405020304" pitchFamily="18" charset="0"/>
                        <a:ea typeface="PMingLiU" panose="02020500000000000000" pitchFamily="18" charset="-120"/>
                      </a:endParaRPr>
                    </a:p>
                  </a:txBody>
                  <a:tcPr marL="0" marR="0" marT="0" marB="0"/>
                </a:tc>
                <a:tc hMerge="1">
                  <a:txBody>
                    <a:bodyPr/>
                    <a:lstStyle/>
                    <a:p>
                      <a:endParaRPr lang="en-US"/>
                    </a:p>
                  </a:txBody>
                  <a:tcPr/>
                </a:tc>
              </a:tr>
            </a:tbl>
          </a:graphicData>
        </a:graphic>
      </p:graphicFrame>
    </p:spTree>
    <p:extLst>
      <p:ext uri="{BB962C8B-B14F-4D97-AF65-F5344CB8AC3E}">
        <p14:creationId xmlns:p14="http://schemas.microsoft.com/office/powerpoint/2010/main" val="385351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4900" dirty="0" smtClean="0">
                <a:solidFill>
                  <a:srgbClr val="FFFF00"/>
                </a:solidFill>
                <a:latin typeface="Arial" panose="020B0604020202020204" pitchFamily="34" charset="0"/>
                <a:cs typeface="Arial" panose="020B0604020202020204" pitchFamily="34" charset="0"/>
              </a:rPr>
              <a:t>CDMS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a:t>
            </a:fld>
            <a:endParaRPr lang="en-US" dirty="0">
              <a:solidFill>
                <a:srgbClr val="FFFF00"/>
              </a:solidFill>
            </a:endParaRPr>
          </a:p>
        </p:txBody>
      </p:sp>
      <p:sp>
        <p:nvSpPr>
          <p:cNvPr id="9" name="TextBox 8"/>
          <p:cNvSpPr txBox="1"/>
          <p:nvPr/>
        </p:nvSpPr>
        <p:spPr>
          <a:xfrm>
            <a:off x="1019472" y="1600200"/>
            <a:ext cx="7667328" cy="3834896"/>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A new exciting APD data management system for connecting APD consumers and providers who deliver the services</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Will include all APD consumers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947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panose="020B0604020202020204" pitchFamily="34" charset="0"/>
                <a:cs typeface="Arial" panose="020B0604020202020204" pitchFamily="34" charset="0"/>
              </a:rPr>
              <a:t>For APD</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20</a:t>
            </a:fld>
            <a:endParaRPr lang="en-US" dirty="0">
              <a:solidFill>
                <a:srgbClr val="FFFF00"/>
              </a:solidFill>
            </a:endParaRPr>
          </a:p>
        </p:txBody>
      </p:sp>
      <p:sp>
        <p:nvSpPr>
          <p:cNvPr id="9" name="TextBox 8"/>
          <p:cNvSpPr txBox="1"/>
          <p:nvPr/>
        </p:nvSpPr>
        <p:spPr>
          <a:xfrm>
            <a:off x="1023591" y="1828800"/>
            <a:ext cx="7667328" cy="5509200"/>
          </a:xfrm>
          <a:prstGeom prst="rect">
            <a:avLst/>
          </a:prstGeom>
          <a:noFill/>
        </p:spPr>
        <p:txBody>
          <a:bodyPr wrap="square" rtlCol="0">
            <a:spAutoFit/>
          </a:bodyPr>
          <a:lstStyle/>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All consumer central records of information readily accessible to APD staff</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Efficient and streamlined workflow and process improvement for APD staff</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467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panose="020B0604020202020204" pitchFamily="34" charset="0"/>
                <a:cs typeface="Arial" panose="020B0604020202020204" pitchFamily="34" charset="0"/>
              </a:rPr>
              <a:t>For APD</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21</a:t>
            </a:fld>
            <a:endParaRPr lang="en-US" dirty="0">
              <a:solidFill>
                <a:srgbClr val="FFFF00"/>
              </a:solidFill>
            </a:endParaRPr>
          </a:p>
        </p:txBody>
      </p:sp>
      <p:sp>
        <p:nvSpPr>
          <p:cNvPr id="9" name="TextBox 8"/>
          <p:cNvSpPr txBox="1"/>
          <p:nvPr/>
        </p:nvSpPr>
        <p:spPr>
          <a:xfrm>
            <a:off x="1023591" y="1828800"/>
            <a:ext cx="7667328" cy="6001643"/>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Increased efficiency of communications by having all consumer information available and centralized </a:t>
            </a: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Compliance and accuracy with quality reviews</a:t>
            </a: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80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panose="020B0604020202020204" pitchFamily="34" charset="0"/>
                <a:cs typeface="Arial" panose="020B0604020202020204" pitchFamily="34" charset="0"/>
              </a:rPr>
              <a:t>For APD</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22</a:t>
            </a:fld>
            <a:endParaRPr lang="en-US" dirty="0">
              <a:solidFill>
                <a:srgbClr val="FFFF00"/>
              </a:solidFill>
            </a:endParaRPr>
          </a:p>
        </p:txBody>
      </p:sp>
      <p:sp>
        <p:nvSpPr>
          <p:cNvPr id="9" name="TextBox 8"/>
          <p:cNvSpPr txBox="1"/>
          <p:nvPr/>
        </p:nvSpPr>
        <p:spPr>
          <a:xfrm>
            <a:off x="1023591" y="1828800"/>
            <a:ext cx="7667328" cy="5509200"/>
          </a:xfrm>
          <a:prstGeom prst="rect">
            <a:avLst/>
          </a:prstGeom>
          <a:noFill/>
        </p:spPr>
        <p:txBody>
          <a:bodyPr wrap="square" rtlCol="0">
            <a:spAutoFit/>
          </a:bodyPr>
          <a:lstStyle/>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Compliance and accuracy with reporting to the Centers for Medicare and Medicaid Services (CMS) without relying on manual collection of data and paper reports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726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panose="020B0604020202020204" pitchFamily="34" charset="0"/>
                <a:cs typeface="Arial" panose="020B0604020202020204" pitchFamily="34" charset="0"/>
              </a:rPr>
              <a:t>For APD</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23</a:t>
            </a:fld>
            <a:endParaRPr lang="en-US" dirty="0">
              <a:solidFill>
                <a:srgbClr val="FFFF00"/>
              </a:solidFill>
            </a:endParaRPr>
          </a:p>
        </p:txBody>
      </p:sp>
      <p:sp>
        <p:nvSpPr>
          <p:cNvPr id="9" name="TextBox 8"/>
          <p:cNvSpPr txBox="1"/>
          <p:nvPr/>
        </p:nvSpPr>
        <p:spPr>
          <a:xfrm>
            <a:off x="1023591" y="1828800"/>
            <a:ext cx="7667328" cy="4524315"/>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Delmarva will be able to view consumer and provider records prior to onsite </a:t>
            </a:r>
            <a:r>
              <a:rPr lang="en-US" sz="3200" dirty="0" smtClean="0">
                <a:solidFill>
                  <a:prstClr val="white"/>
                </a:solidFill>
                <a:latin typeface="Arial" panose="020B0604020202020204" pitchFamily="34" charset="0"/>
                <a:cs typeface="Arial" panose="020B0604020202020204" pitchFamily="34" charset="0"/>
              </a:rPr>
              <a:t>visits </a:t>
            </a:r>
            <a:r>
              <a:rPr lang="en-US" sz="3200" dirty="0">
                <a:solidFill>
                  <a:prstClr val="white"/>
                </a:solidFill>
                <a:latin typeface="Arial" panose="020B0604020202020204" pitchFamily="34" charset="0"/>
                <a:cs typeface="Arial" panose="020B0604020202020204" pitchFamily="34" charset="0"/>
              </a:rPr>
              <a:t>reducing time on paperwork and more time for quality interviews</a:t>
            </a: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9371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00"/>
                </a:solidFill>
                <a:latin typeface="Arial" panose="020B0604020202020204" pitchFamily="34" charset="0"/>
                <a:cs typeface="Arial" panose="020B0604020202020204" pitchFamily="34" charset="0"/>
              </a:rPr>
              <a:t>For APD</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24</a:t>
            </a:fld>
            <a:endParaRPr lang="en-US" dirty="0">
              <a:solidFill>
                <a:srgbClr val="FFFF00"/>
              </a:solidFill>
            </a:endParaRPr>
          </a:p>
        </p:txBody>
      </p:sp>
      <p:sp>
        <p:nvSpPr>
          <p:cNvPr id="9" name="TextBox 8"/>
          <p:cNvSpPr txBox="1"/>
          <p:nvPr/>
        </p:nvSpPr>
        <p:spPr>
          <a:xfrm>
            <a:off x="1023591" y="1828800"/>
            <a:ext cx="7667328" cy="4524315"/>
          </a:xfrm>
          <a:prstGeom prst="rect">
            <a:avLst/>
          </a:prstGeom>
          <a:noFill/>
        </p:spPr>
        <p:txBody>
          <a:bodyPr wrap="square" rtlCol="0">
            <a:spAutoFit/>
          </a:bodyPr>
          <a:lstStyle/>
          <a:p>
            <a:pPr lvl="0"/>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Ability for the agency to capture trends, assess success and monitor issues electronically</a:t>
            </a:r>
            <a:endParaRPr lang="en-US" sz="3200" dirty="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5671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dirty="0" smtClean="0">
                <a:solidFill>
                  <a:srgbClr val="FFFF00"/>
                </a:solidFill>
                <a:latin typeface="Arial" panose="020B0604020202020204" pitchFamily="34" charset="0"/>
                <a:cs typeface="Arial" panose="020B0604020202020204" pitchFamily="34" charset="0"/>
              </a:rPr>
              <a:t>Implementation</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25</a:t>
            </a:fld>
            <a:endParaRPr lang="en-US" dirty="0">
              <a:solidFill>
                <a:srgbClr val="FFFF00"/>
              </a:solidFill>
            </a:endParaRPr>
          </a:p>
        </p:txBody>
      </p:sp>
      <p:sp>
        <p:nvSpPr>
          <p:cNvPr id="9" name="TextBox 8"/>
          <p:cNvSpPr txBox="1"/>
          <p:nvPr/>
        </p:nvSpPr>
        <p:spPr>
          <a:xfrm>
            <a:off x="1019472" y="1828800"/>
            <a:ext cx="7667328" cy="3046988"/>
          </a:xfrm>
          <a:prstGeom prst="rect">
            <a:avLst/>
          </a:prstGeom>
          <a:noFill/>
        </p:spPr>
        <p:txBody>
          <a:bodyPr wrap="square" rtlCol="0">
            <a:spAutoFit/>
          </a:bodyPr>
          <a:lstStyle/>
          <a:p>
            <a:pPr marL="342900" lvl="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pPr lvl="0"/>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417638"/>
            <a:ext cx="5943600" cy="4525962"/>
          </a:xfrm>
          <a:prstGeom prst="rect">
            <a:avLst/>
          </a:prstGeom>
        </p:spPr>
      </p:pic>
    </p:spTree>
    <p:extLst>
      <p:ext uri="{BB962C8B-B14F-4D97-AF65-F5344CB8AC3E}">
        <p14:creationId xmlns:p14="http://schemas.microsoft.com/office/powerpoint/2010/main" val="805210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dirty="0" smtClean="0">
                <a:solidFill>
                  <a:srgbClr val="FFFF00"/>
                </a:solidFill>
                <a:latin typeface="Arial" panose="020B0604020202020204" pitchFamily="34" charset="0"/>
                <a:cs typeface="Arial" panose="020B0604020202020204" pitchFamily="34" charset="0"/>
              </a:rPr>
              <a:t>Implementation</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26</a:t>
            </a:fld>
            <a:endParaRPr lang="en-US" dirty="0">
              <a:solidFill>
                <a:srgbClr val="FFFF00"/>
              </a:solidFill>
            </a:endParaRPr>
          </a:p>
        </p:txBody>
      </p:sp>
      <p:sp>
        <p:nvSpPr>
          <p:cNvPr id="9" name="TextBox 8"/>
          <p:cNvSpPr txBox="1"/>
          <p:nvPr/>
        </p:nvSpPr>
        <p:spPr>
          <a:xfrm>
            <a:off x="1019472" y="1828800"/>
            <a:ext cx="7667328" cy="6986528"/>
          </a:xfrm>
          <a:prstGeom prst="rect">
            <a:avLst/>
          </a:prstGeom>
          <a:noFill/>
        </p:spPr>
        <p:txBody>
          <a:bodyPr wrap="square" rtlCol="0">
            <a:spAutoFit/>
          </a:bodyPr>
          <a:lstStyle/>
          <a:p>
            <a:pPr marL="800100" lvl="1" indent="-342900">
              <a:buFont typeface="Arial" panose="020B0604020202020204" pitchFamily="34" charset="0"/>
              <a:buChar char="•"/>
            </a:pPr>
            <a:r>
              <a:rPr lang="en-US" sz="3200" dirty="0" smtClean="0">
                <a:solidFill>
                  <a:prstClr val="white"/>
                </a:solidFill>
                <a:latin typeface="Arial" panose="020B0604020202020204" pitchFamily="34" charset="0"/>
                <a:cs typeface="Arial" panose="020B0604020202020204" pitchFamily="34" charset="0"/>
              </a:rPr>
              <a:t>Training and implementation will begin: </a:t>
            </a:r>
          </a:p>
          <a:p>
            <a:pPr marL="1257300" lvl="2" indent="-342900">
              <a:buFont typeface="Arial" panose="020B0604020202020204" pitchFamily="34" charset="0"/>
              <a:buChar char="•"/>
            </a:pPr>
            <a:r>
              <a:rPr lang="en-US" sz="3200" dirty="0" smtClean="0">
                <a:solidFill>
                  <a:srgbClr val="FFFF00"/>
                </a:solidFill>
                <a:latin typeface="Arial" panose="020B0604020202020204" pitchFamily="34" charset="0"/>
                <a:cs typeface="Arial" panose="020B0604020202020204" pitchFamily="34" charset="0"/>
              </a:rPr>
              <a:t>2017</a:t>
            </a: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3200" dirty="0">
                <a:solidFill>
                  <a:prstClr val="white"/>
                </a:solidFill>
                <a:latin typeface="Arial" panose="020B0604020202020204" pitchFamily="34" charset="0"/>
                <a:cs typeface="Arial" panose="020B0604020202020204" pitchFamily="34" charset="0"/>
              </a:rPr>
              <a:t>Project ends:</a:t>
            </a:r>
          </a:p>
          <a:p>
            <a:pPr marL="1257300" lvl="2" indent="-342900">
              <a:buClr>
                <a:srgbClr val="FFFF00"/>
              </a:buClr>
              <a:buFont typeface="Arial" panose="020B0604020202020204" pitchFamily="34" charset="0"/>
              <a:buChar char="•"/>
            </a:pPr>
            <a:r>
              <a:rPr lang="en-US" sz="3200" dirty="0" smtClean="0">
                <a:solidFill>
                  <a:srgbClr val="FFFF00"/>
                </a:solidFill>
                <a:latin typeface="Arial" panose="020B0604020202020204" pitchFamily="34" charset="0"/>
                <a:cs typeface="Arial" panose="020B0604020202020204" pitchFamily="34" charset="0"/>
              </a:rPr>
              <a:t>2018</a:t>
            </a:r>
            <a:endParaRPr lang="en-US" sz="3200" dirty="0">
              <a:solidFill>
                <a:srgbClr val="FFFF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1"/>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b="1" dirty="0">
              <a:solidFill>
                <a:prstClr val="white"/>
              </a:solidFill>
              <a:latin typeface="Arial" panose="020B0604020202020204" pitchFamily="34" charset="0"/>
              <a:cs typeface="Arial" panose="020B0604020202020204" pitchFamily="34" charset="0"/>
            </a:endParaRPr>
          </a:p>
          <a:p>
            <a:r>
              <a:rPr lang="en-US" sz="3200" b="1" dirty="0" smtClean="0">
                <a:solidFill>
                  <a:prstClr val="white"/>
                </a:solidFill>
                <a:latin typeface="Arial" panose="020B0604020202020204" pitchFamily="34" charset="0"/>
                <a:cs typeface="Arial" panose="020B0604020202020204" pitchFamily="34" charset="0"/>
              </a:rPr>
              <a:t> </a:t>
            </a:r>
            <a:endParaRPr lang="en-US" sz="3200" dirty="0" smtClean="0">
              <a:solidFill>
                <a:prstClr val="white"/>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1237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27</a:t>
            </a:fld>
            <a:endParaRPr lang="en-US" dirty="0">
              <a:solidFill>
                <a:srgbClr val="FFFF00"/>
              </a:solidFill>
            </a:endParaRPr>
          </a:p>
        </p:txBody>
      </p:sp>
      <p:sp>
        <p:nvSpPr>
          <p:cNvPr id="9" name="TextBox 8"/>
          <p:cNvSpPr txBox="1"/>
          <p:nvPr/>
        </p:nvSpPr>
        <p:spPr>
          <a:xfrm>
            <a:off x="493776" y="1345629"/>
            <a:ext cx="7667328" cy="3108543"/>
          </a:xfrm>
          <a:prstGeom prst="rect">
            <a:avLst/>
          </a:prstGeom>
          <a:noFill/>
        </p:spPr>
        <p:txBody>
          <a:bodyPr wrap="square" rtlCol="0">
            <a:spAutoFit/>
          </a:bodyPr>
          <a:lstStyle/>
          <a:p>
            <a:pPr lvl="1"/>
            <a:endParaRPr lang="en-US" sz="3200" dirty="0">
              <a:solidFill>
                <a:prstClr val="white"/>
              </a:solidFill>
              <a:latin typeface="Arial" panose="020B0604020202020204" pitchFamily="34" charset="0"/>
              <a:cs typeface="Arial" panose="020B0604020202020204" pitchFamily="34" charset="0"/>
            </a:endParaRPr>
          </a:p>
          <a:p>
            <a:pPr lvl="1"/>
            <a:endParaRPr lang="en-US" sz="4400" dirty="0" smtClean="0">
              <a:solidFill>
                <a:prstClr val="white"/>
              </a:solidFill>
              <a:latin typeface="Arial" panose="020B0604020202020204" pitchFamily="34" charset="0"/>
              <a:cs typeface="Arial" panose="020B0604020202020204" pitchFamily="34" charset="0"/>
            </a:endParaRPr>
          </a:p>
          <a:p>
            <a:pPr lvl="1" algn="ctr"/>
            <a:endParaRPr lang="en-US" sz="4400" dirty="0" smtClean="0">
              <a:solidFill>
                <a:prstClr val="white"/>
              </a:solidFill>
              <a:latin typeface="Arial" panose="020B0604020202020204" pitchFamily="34" charset="0"/>
              <a:cs typeface="Arial" panose="020B0604020202020204" pitchFamily="34" charset="0"/>
            </a:endParaRPr>
          </a:p>
          <a:p>
            <a:pPr lvl="1" algn="ctr"/>
            <a:endParaRPr lang="en-US" sz="3200" dirty="0" smtClean="0">
              <a:solidFill>
                <a:prstClr val="white"/>
              </a:solidFill>
              <a:latin typeface="Arial" panose="020B0604020202020204" pitchFamily="34" charset="0"/>
              <a:cs typeface="Arial" panose="020B0604020202020204" pitchFamily="34" charset="0"/>
            </a:endParaRPr>
          </a:p>
          <a:p>
            <a:pPr lvl="1" algn="ctr"/>
            <a:endParaRPr lang="en-US" sz="4400" dirty="0">
              <a:solidFill>
                <a:srgbClr val="FFFF00"/>
              </a:solidFill>
              <a:latin typeface="Arial" panose="020B0604020202020204" pitchFamily="34" charset="0"/>
              <a:cs typeface="Arial" panose="020B0604020202020204" pitchFamily="34" charset="0"/>
            </a:endParaRPr>
          </a:p>
        </p:txBody>
      </p:sp>
      <p:pic>
        <p:nvPicPr>
          <p:cNvPr id="1026" name="Picture 2" descr="Free Powerpoint Background Question Mark by Miss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836" y="-3200400"/>
            <a:ext cx="14287500" cy="1071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41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solidFill>
                  <a:srgbClr val="FFFF00"/>
                </a:solidFill>
                <a:latin typeface="Arial" panose="020B0604020202020204" pitchFamily="34" charset="0"/>
                <a:cs typeface="Arial" panose="020B0604020202020204" pitchFamily="34" charset="0"/>
              </a:rPr>
              <a:t>Contact Us</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9592" y="1639252"/>
            <a:ext cx="8229600" cy="4525963"/>
          </a:xfrm>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smtClean="0">
                <a:solidFill>
                  <a:srgbClr val="FFFF00"/>
                </a:solidFill>
              </a:rPr>
              <a:t>6/10/2016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28</a:t>
            </a:fld>
            <a:endParaRPr lang="en-US" dirty="0">
              <a:solidFill>
                <a:srgbClr val="FFFF00"/>
              </a:solidFill>
            </a:endParaRPr>
          </a:p>
        </p:txBody>
      </p:sp>
      <p:sp>
        <p:nvSpPr>
          <p:cNvPr id="9" name="TextBox 8"/>
          <p:cNvSpPr txBox="1"/>
          <p:nvPr/>
        </p:nvSpPr>
        <p:spPr>
          <a:xfrm>
            <a:off x="1219200" y="1069091"/>
            <a:ext cx="7667328" cy="5678478"/>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APD State </a:t>
            </a:r>
            <a:r>
              <a:rPr lang="en-US" sz="3200" dirty="0">
                <a:solidFill>
                  <a:schemeClr val="bg1"/>
                </a:solidFill>
                <a:latin typeface="Arial" panose="020B0604020202020204" pitchFamily="34" charset="0"/>
                <a:cs typeface="Arial" panose="020B0604020202020204" pitchFamily="34" charset="0"/>
              </a:rPr>
              <a:t>Office</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Agency for Persons with Disabilities</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4030 Esplanade Way, Suite 380</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Tallahassee, FL 32399-0950</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Phone: (850) 488-4257</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Toll-Free: 1-866-APD-CARES </a:t>
            </a:r>
            <a:r>
              <a:rPr lang="en-US" sz="3200" dirty="0" smtClean="0">
                <a:solidFill>
                  <a:schemeClr val="bg1"/>
                </a:solidFill>
                <a:latin typeface="Arial" panose="020B0604020202020204" pitchFamily="34" charset="0"/>
                <a:cs typeface="Arial" panose="020B0604020202020204" pitchFamily="34" charset="0"/>
              </a:rPr>
              <a:t/>
            </a:r>
            <a:br>
              <a:rPr lang="en-US" sz="3200" dirty="0" smtClean="0">
                <a:solidFill>
                  <a:schemeClr val="bg1"/>
                </a:solidFill>
                <a:latin typeface="Arial" panose="020B0604020202020204" pitchFamily="34" charset="0"/>
                <a:cs typeface="Arial" panose="020B0604020202020204" pitchFamily="34" charset="0"/>
              </a:rPr>
            </a:br>
            <a:r>
              <a:rPr lang="en-US" sz="3200" dirty="0" smtClean="0">
                <a:solidFill>
                  <a:schemeClr val="bg1"/>
                </a:solidFill>
                <a:latin typeface="Arial" panose="020B0604020202020204" pitchFamily="34" charset="0"/>
                <a:cs typeface="Arial" panose="020B0604020202020204" pitchFamily="34" charset="0"/>
              </a:rPr>
              <a:t>(</a:t>
            </a:r>
            <a:r>
              <a:rPr lang="en-US" sz="3200" dirty="0">
                <a:solidFill>
                  <a:schemeClr val="bg1"/>
                </a:solidFill>
                <a:latin typeface="Arial" panose="020B0604020202020204" pitchFamily="34" charset="0"/>
                <a:cs typeface="Arial" panose="020B0604020202020204" pitchFamily="34" charset="0"/>
              </a:rPr>
              <a:t>1-866-273-2273)</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Fax: (850) 922-6456</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Email: </a:t>
            </a:r>
            <a:r>
              <a:rPr lang="en-US" sz="3200" dirty="0">
                <a:solidFill>
                  <a:schemeClr val="bg1"/>
                </a:solidFill>
                <a:latin typeface="Arial" panose="020B0604020202020204" pitchFamily="34" charset="0"/>
                <a:cs typeface="Arial" panose="020B0604020202020204" pitchFamily="34" charset="0"/>
                <a:hlinkClick r:id="rId3"/>
              </a:rPr>
              <a:t>APD.info@apdcares.org</a:t>
            </a:r>
            <a:r>
              <a:rPr lang="en-US" sz="3200" dirty="0">
                <a:solidFill>
                  <a:schemeClr val="bg1"/>
                </a:solidFill>
                <a:latin typeface="Arial" panose="020B0604020202020204" pitchFamily="34" charset="0"/>
                <a:cs typeface="Arial" panose="020B0604020202020204" pitchFamily="34" charset="0"/>
              </a:rPr>
              <a:t> </a:t>
            </a:r>
          </a:p>
          <a:p>
            <a:endParaRPr lang="en-US" sz="3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1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_2536165.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descr="APD logo COLOR (RGB).png"/>
          <p:cNvPicPr>
            <a:picLocks noChangeAspect="1"/>
          </p:cNvPicPr>
          <p:nvPr/>
        </p:nvPicPr>
        <p:blipFill>
          <a:blip r:embed="rId4" cstate="print"/>
          <a:stretch>
            <a:fillRect/>
          </a:stretch>
        </p:blipFill>
        <p:spPr>
          <a:xfrm>
            <a:off x="797044" y="609600"/>
            <a:ext cx="7549911" cy="2481077"/>
          </a:xfrm>
          <a:prstGeom prst="rect">
            <a:avLst/>
          </a:prstGeom>
        </p:spPr>
      </p:pic>
      <p:sp>
        <p:nvSpPr>
          <p:cNvPr id="4" name="Date Placeholder 3"/>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6" name="Slide Number Placeholder 5"/>
          <p:cNvSpPr>
            <a:spLocks noGrp="1"/>
          </p:cNvSpPr>
          <p:nvPr>
            <p:ph type="sldNum" sz="quarter" idx="12"/>
          </p:nvPr>
        </p:nvSpPr>
        <p:spPr/>
        <p:txBody>
          <a:bodyPr/>
          <a:lstStyle/>
          <a:p>
            <a:fld id="{B03C26E2-E557-4859-B8F1-F01B8D819792}" type="slidenum">
              <a:rPr lang="en-US" smtClean="0"/>
              <a:pPr/>
              <a:t>29</a:t>
            </a:fld>
            <a:endParaRPr lang="en-US" dirty="0"/>
          </a:p>
        </p:txBody>
      </p:sp>
      <p:pic>
        <p:nvPicPr>
          <p:cNvPr id="5" name="Picture 4"/>
          <p:cNvPicPr>
            <a:picLocks noChangeAspect="1"/>
          </p:cNvPicPr>
          <p:nvPr/>
        </p:nvPicPr>
        <p:blipFill>
          <a:blip r:embed="rId5"/>
          <a:stretch>
            <a:fillRect/>
          </a:stretch>
        </p:blipFill>
        <p:spPr>
          <a:xfrm>
            <a:off x="3048000" y="3352800"/>
            <a:ext cx="3886200" cy="243860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dirty="0">
                <a:solidFill>
                  <a:srgbClr val="FFFF00"/>
                </a:solidFill>
                <a:latin typeface="Arial" panose="020B0604020202020204" pitchFamily="34" charset="0"/>
                <a:cs typeface="Arial" panose="020B0604020202020204" pitchFamily="34" charset="0"/>
              </a:rPr>
              <a:t>CDMS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3</a:t>
            </a:fld>
            <a:endParaRPr lang="en-US" dirty="0">
              <a:solidFill>
                <a:srgbClr val="FFFF00"/>
              </a:solidFill>
            </a:endParaRPr>
          </a:p>
        </p:txBody>
      </p:sp>
      <p:sp>
        <p:nvSpPr>
          <p:cNvPr id="9" name="TextBox 8"/>
          <p:cNvSpPr txBox="1"/>
          <p:nvPr/>
        </p:nvSpPr>
        <p:spPr>
          <a:xfrm>
            <a:off x="1019472" y="1250311"/>
            <a:ext cx="7667328" cy="5607689"/>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Ensures consumers access to information</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Families can better direct services</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Empowers consumers to make the best decisions for services</a:t>
            </a: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smtClean="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45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Arial" panose="020B0604020202020204" pitchFamily="34" charset="0"/>
                <a:cs typeface="Arial" panose="020B0604020202020204" pitchFamily="34" charset="0"/>
              </a:rPr>
              <a:t>CDMS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4</a:t>
            </a:fld>
            <a:endParaRPr lang="en-US" dirty="0">
              <a:solidFill>
                <a:srgbClr val="FFFF00"/>
              </a:solidFill>
            </a:endParaRPr>
          </a:p>
        </p:txBody>
      </p:sp>
      <p:sp>
        <p:nvSpPr>
          <p:cNvPr id="9" name="TextBox 8"/>
          <p:cNvSpPr txBox="1"/>
          <p:nvPr/>
        </p:nvSpPr>
        <p:spPr>
          <a:xfrm>
            <a:off x="1043856" y="1417638"/>
            <a:ext cx="7667328" cy="8174546"/>
          </a:xfrm>
          <a:prstGeom prst="rect">
            <a:avLst/>
          </a:prstGeom>
          <a:noFill/>
        </p:spPr>
        <p:txBody>
          <a:bodyPr wrap="square" rtlCol="0">
            <a:spAutoFit/>
          </a:bodyPr>
          <a:lstStyle/>
          <a:p>
            <a:pPr marL="342900" lvl="0" indent="-342900">
              <a:spcBef>
                <a:spcPct val="20000"/>
              </a:spcBef>
              <a:buFont typeface="Arial" pitchFamily="34" charset="0"/>
              <a:buChar char="•"/>
            </a:pPr>
            <a:r>
              <a:rPr lang="en-US" sz="3300" dirty="0" smtClean="0">
                <a:solidFill>
                  <a:prstClr val="white"/>
                </a:solidFill>
                <a:latin typeface="Arial" panose="020B0604020202020204" pitchFamily="34" charset="0"/>
                <a:cs typeface="Arial" panose="020B0604020202020204" pitchFamily="34" charset="0"/>
              </a:rPr>
              <a:t>Increase capability for:</a:t>
            </a:r>
          </a:p>
          <a:p>
            <a:pPr marL="342900" lvl="0" indent="-342900">
              <a:spcBef>
                <a:spcPct val="20000"/>
              </a:spcBef>
              <a:buFont typeface="Arial" pitchFamily="34" charset="0"/>
              <a:buChar char="•"/>
            </a:pPr>
            <a:endParaRPr lang="en-US" sz="3300" dirty="0" smtClean="0">
              <a:solidFill>
                <a:prstClr val="white"/>
              </a:solidFill>
              <a:latin typeface="Arial" panose="020B0604020202020204" pitchFamily="34" charset="0"/>
              <a:cs typeface="Arial" panose="020B0604020202020204" pitchFamily="34" charset="0"/>
            </a:endParaRPr>
          </a:p>
          <a:p>
            <a:pPr marL="800100" lvl="1" indent="-342900">
              <a:spcBef>
                <a:spcPct val="20000"/>
              </a:spcBef>
              <a:buFont typeface="Arial" pitchFamily="34" charset="0"/>
              <a:buChar char="•"/>
            </a:pPr>
            <a:r>
              <a:rPr lang="en-US" sz="3300" dirty="0" smtClean="0">
                <a:solidFill>
                  <a:prstClr val="white"/>
                </a:solidFill>
                <a:latin typeface="Arial" panose="020B0604020202020204" pitchFamily="34" charset="0"/>
                <a:cs typeface="Arial" panose="020B0604020202020204" pitchFamily="34" charset="0"/>
              </a:rPr>
              <a:t>Self-Direction</a:t>
            </a:r>
          </a:p>
          <a:p>
            <a:pPr marL="800100" lvl="1" indent="-342900">
              <a:spcBef>
                <a:spcPct val="20000"/>
              </a:spcBef>
              <a:buFont typeface="Arial" pitchFamily="34" charset="0"/>
              <a:buChar char="•"/>
            </a:pPr>
            <a:r>
              <a:rPr lang="en-US" sz="3300" dirty="0" smtClean="0">
                <a:solidFill>
                  <a:prstClr val="white"/>
                </a:solidFill>
                <a:latin typeface="Arial" panose="020B0604020202020204" pitchFamily="34" charset="0"/>
                <a:cs typeface="Arial" panose="020B0604020202020204" pitchFamily="34" charset="0"/>
              </a:rPr>
              <a:t>Self-Determination</a:t>
            </a:r>
          </a:p>
          <a:p>
            <a:pPr marL="800100" lvl="1" indent="-342900">
              <a:spcBef>
                <a:spcPct val="20000"/>
              </a:spcBef>
              <a:buFont typeface="Arial" pitchFamily="34" charset="0"/>
              <a:buChar char="•"/>
            </a:pPr>
            <a:r>
              <a:rPr lang="en-US" sz="3300" dirty="0" smtClean="0">
                <a:solidFill>
                  <a:prstClr val="white"/>
                </a:solidFill>
                <a:latin typeface="Arial" panose="020B0604020202020204" pitchFamily="34" charset="0"/>
                <a:cs typeface="Arial" panose="020B0604020202020204" pitchFamily="34" charset="0"/>
              </a:rPr>
              <a:t>Person-Centered Planning and Choice</a:t>
            </a:r>
          </a:p>
          <a:p>
            <a:pPr marL="800100" lvl="1" indent="-342900">
              <a:spcBef>
                <a:spcPct val="20000"/>
              </a:spcBef>
              <a:buFont typeface="Arial"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lvl="1">
              <a:spcBef>
                <a:spcPct val="20000"/>
              </a:spcBef>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smtClean="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671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Arial" panose="020B0604020202020204" pitchFamily="34" charset="0"/>
                <a:cs typeface="Arial" panose="020B0604020202020204" pitchFamily="34" charset="0"/>
              </a:rPr>
              <a:t>CDMS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91674"/>
            <a:ext cx="8229600" cy="4525963"/>
          </a:xfrm>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5</a:t>
            </a:fld>
            <a:endParaRPr lang="en-US" dirty="0">
              <a:solidFill>
                <a:srgbClr val="FFFF00"/>
              </a:solidFill>
            </a:endParaRPr>
          </a:p>
        </p:txBody>
      </p:sp>
      <p:sp>
        <p:nvSpPr>
          <p:cNvPr id="9" name="TextBox 8"/>
          <p:cNvSpPr txBox="1"/>
          <p:nvPr/>
        </p:nvSpPr>
        <p:spPr>
          <a:xfrm>
            <a:off x="854160" y="1417638"/>
            <a:ext cx="7667328" cy="7380482"/>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Increase provider capability to manage services</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Dramatically reduce the need for paper records</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Significant reduction of potential fraud</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smtClean="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46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FFFF00"/>
                </a:solidFill>
                <a:latin typeface="Arial" panose="020B0604020202020204" pitchFamily="34" charset="0"/>
                <a:cs typeface="Arial" panose="020B0604020202020204" pitchFamily="34" charset="0"/>
              </a:rPr>
              <a:t>CDMS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b="1"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6</a:t>
            </a:fld>
            <a:endParaRPr lang="en-US" dirty="0">
              <a:solidFill>
                <a:srgbClr val="FFFF00"/>
              </a:solidFill>
            </a:endParaRPr>
          </a:p>
        </p:txBody>
      </p:sp>
      <p:sp>
        <p:nvSpPr>
          <p:cNvPr id="9" name="TextBox 8"/>
          <p:cNvSpPr txBox="1"/>
          <p:nvPr/>
        </p:nvSpPr>
        <p:spPr>
          <a:xfrm>
            <a:off x="738336" y="1402398"/>
            <a:ext cx="7667328" cy="9153275"/>
          </a:xfrm>
          <a:prstGeom prst="rect">
            <a:avLst/>
          </a:prstGeom>
          <a:noFill/>
        </p:spPr>
        <p:txBody>
          <a:bodyPr wrap="square" rtlCol="0">
            <a:spAutoFit/>
          </a:bodyPr>
          <a:lstStyle/>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Ensures services are being delivered at the right place and right time</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r>
              <a:rPr lang="en-US" sz="3200" dirty="0" smtClean="0">
                <a:solidFill>
                  <a:prstClr val="white"/>
                </a:solidFill>
                <a:latin typeface="Arial" panose="020B0604020202020204" pitchFamily="34" charset="0"/>
                <a:cs typeface="Arial" panose="020B0604020202020204" pitchFamily="34" charset="0"/>
              </a:rPr>
              <a:t>Provides validation of service delivery</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spcBef>
                <a:spcPct val="20000"/>
              </a:spcBef>
              <a:buFont typeface="Arial" pitchFamily="34" charset="0"/>
              <a:buChar char="•"/>
            </a:pPr>
            <a:r>
              <a:rPr lang="en-US" sz="3200" dirty="0">
                <a:solidFill>
                  <a:prstClr val="white"/>
                </a:solidFill>
                <a:latin typeface="Arial" panose="020B0604020202020204" pitchFamily="34" charset="0"/>
                <a:cs typeface="Arial" panose="020B0604020202020204" pitchFamily="34" charset="0"/>
              </a:rPr>
              <a:t>Consumer and </a:t>
            </a:r>
            <a:r>
              <a:rPr lang="en-US" sz="3200" dirty="0" smtClean="0">
                <a:solidFill>
                  <a:prstClr val="white"/>
                </a:solidFill>
                <a:latin typeface="Arial" panose="020B0604020202020204" pitchFamily="34" charset="0"/>
                <a:cs typeface="Arial" panose="020B0604020202020204" pitchFamily="34" charset="0"/>
              </a:rPr>
              <a:t>provider </a:t>
            </a:r>
            <a:r>
              <a:rPr lang="en-US" sz="3200" dirty="0">
                <a:solidFill>
                  <a:prstClr val="white"/>
                </a:solidFill>
                <a:latin typeface="Arial" panose="020B0604020202020204" pitchFamily="34" charset="0"/>
                <a:cs typeface="Arial" panose="020B0604020202020204" pitchFamily="34" charset="0"/>
              </a:rPr>
              <a:t>information will be more </a:t>
            </a:r>
            <a:r>
              <a:rPr lang="en-US" sz="3200" dirty="0" smtClean="0">
                <a:solidFill>
                  <a:prstClr val="white"/>
                </a:solidFill>
                <a:latin typeface="Arial" panose="020B0604020202020204" pitchFamily="34" charset="0"/>
                <a:cs typeface="Arial" panose="020B0604020202020204" pitchFamily="34" charset="0"/>
              </a:rPr>
              <a:t>convenient and accessible</a:t>
            </a: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smtClean="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lvl="0">
              <a:spcBef>
                <a:spcPct val="20000"/>
              </a:spcBef>
            </a:pPr>
            <a:r>
              <a:rPr lang="en-US" sz="3200" dirty="0" smtClean="0">
                <a:solidFill>
                  <a:prstClr val="white"/>
                </a:solidFill>
                <a:latin typeface="Arial" panose="020B0604020202020204" pitchFamily="34" charset="0"/>
                <a:cs typeface="Arial" panose="020B0604020202020204" pitchFamily="34" charset="0"/>
              </a:rPr>
              <a:t> </a:t>
            </a:r>
          </a:p>
          <a:p>
            <a:pPr marL="342900" lvl="0" indent="-342900">
              <a:spcBef>
                <a:spcPct val="20000"/>
              </a:spcBef>
              <a:buFont typeface="Arial" pitchFamily="34" charset="0"/>
              <a:buChar char="•"/>
            </a:pPr>
            <a:endParaRPr lang="en-US" sz="3200" dirty="0">
              <a:solidFill>
                <a:prstClr val="whit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82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7</a:t>
            </a:fld>
            <a:endParaRPr lang="en-US" dirty="0">
              <a:solidFill>
                <a:srgbClr val="FFFF00"/>
              </a:solidFill>
            </a:endParaRPr>
          </a:p>
        </p:txBody>
      </p:sp>
      <p:pic>
        <p:nvPicPr>
          <p:cNvPr id="1028" name="Picture 4" descr="Business benefits of employing disabled people – reten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809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 </a:t>
            </a:r>
            <a:r>
              <a:rPr lang="en-US" dirty="0" smtClean="0">
                <a:solidFill>
                  <a:srgbClr val="FFFF00"/>
                </a:solidFill>
                <a:latin typeface="Arial" panose="020B0604020202020204" pitchFamily="34" charset="0"/>
                <a:cs typeface="Arial" panose="020B0604020202020204" pitchFamily="34" charset="0"/>
              </a:rPr>
              <a:t>Empowers </a:t>
            </a:r>
            <a:r>
              <a:rPr lang="en-US" dirty="0">
                <a:solidFill>
                  <a:srgbClr val="FFFF00"/>
                </a:solidFill>
                <a:latin typeface="Arial" panose="020B0604020202020204" pitchFamily="34" charset="0"/>
                <a:cs typeface="Arial" panose="020B0604020202020204" pitchFamily="34" charset="0"/>
              </a:rPr>
              <a:t>Consumers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8</a:t>
            </a:fld>
            <a:endParaRPr lang="en-US" dirty="0">
              <a:solidFill>
                <a:srgbClr val="FFFF00"/>
              </a:solidFill>
            </a:endParaRPr>
          </a:p>
        </p:txBody>
      </p:sp>
      <p:sp>
        <p:nvSpPr>
          <p:cNvPr id="9" name="TextBox 8"/>
          <p:cNvSpPr txBox="1"/>
          <p:nvPr/>
        </p:nvSpPr>
        <p:spPr>
          <a:xfrm>
            <a:off x="1066800" y="1828800"/>
            <a:ext cx="7667328" cy="4216539"/>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Consumer/Caregiver Portal </a:t>
            </a:r>
            <a:endParaRPr lang="en-US" sz="3600" b="1" dirty="0" smtClean="0">
              <a:solidFill>
                <a:schemeClr val="bg1"/>
              </a:solidFill>
              <a:latin typeface="Arial" panose="020B0604020202020204" pitchFamily="34" charset="0"/>
              <a:cs typeface="Arial" panose="020B0604020202020204" pitchFamily="34" charset="0"/>
            </a:endParaRPr>
          </a:p>
          <a:p>
            <a:endParaRPr lang="en-US" sz="36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300" dirty="0">
                <a:solidFill>
                  <a:schemeClr val="bg1"/>
                </a:solidFill>
                <a:latin typeface="Arial" panose="020B0604020202020204" pitchFamily="34" charset="0"/>
                <a:cs typeface="Arial" panose="020B0604020202020204" pitchFamily="34" charset="0"/>
              </a:rPr>
              <a:t>Consumers and their designated caregivers can be provided with role-based access to their own </a:t>
            </a:r>
            <a:r>
              <a:rPr lang="en-US" sz="3300" dirty="0" smtClean="0">
                <a:solidFill>
                  <a:schemeClr val="bg1"/>
                </a:solidFill>
                <a:latin typeface="Arial" panose="020B0604020202020204" pitchFamily="34" charset="0"/>
                <a:cs typeface="Arial" panose="020B0604020202020204" pitchFamily="34" charset="0"/>
              </a:rPr>
              <a:t>record </a:t>
            </a:r>
            <a:r>
              <a:rPr lang="en-US" sz="3300" dirty="0">
                <a:solidFill>
                  <a:schemeClr val="bg1"/>
                </a:solidFill>
                <a:latin typeface="Arial" panose="020B0604020202020204" pitchFamily="34" charset="0"/>
                <a:cs typeface="Arial" panose="020B0604020202020204" pitchFamily="34" charset="0"/>
              </a:rPr>
              <a:t>in </a:t>
            </a:r>
            <a:r>
              <a:rPr lang="en-US" sz="3300" dirty="0" smtClean="0">
                <a:solidFill>
                  <a:schemeClr val="bg1"/>
                </a:solidFill>
                <a:latin typeface="Arial" panose="020B0604020202020204" pitchFamily="34" charset="0"/>
                <a:cs typeface="Arial" panose="020B0604020202020204" pitchFamily="34" charset="0"/>
              </a:rPr>
              <a:t>CDMS through </a:t>
            </a:r>
            <a:r>
              <a:rPr lang="en-US" sz="3300" dirty="0">
                <a:solidFill>
                  <a:schemeClr val="bg1"/>
                </a:solidFill>
                <a:latin typeface="Arial" panose="020B0604020202020204" pitchFamily="34" charset="0"/>
                <a:cs typeface="Arial" panose="020B0604020202020204" pitchFamily="34" charset="0"/>
              </a:rPr>
              <a:t>a secure login. </a:t>
            </a:r>
            <a:endParaRPr lang="en-US" sz="33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58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 </a:t>
            </a:r>
            <a:r>
              <a:rPr lang="en-US" dirty="0" smtClean="0">
                <a:solidFill>
                  <a:srgbClr val="FFFF00"/>
                </a:solidFill>
                <a:latin typeface="Arial" panose="020B0604020202020204" pitchFamily="34" charset="0"/>
                <a:cs typeface="Arial" panose="020B0604020202020204" pitchFamily="34" charset="0"/>
              </a:rPr>
              <a:t>Empowers </a:t>
            </a:r>
            <a:r>
              <a:rPr lang="en-US" dirty="0">
                <a:solidFill>
                  <a:srgbClr val="FFFF00"/>
                </a:solidFill>
                <a:latin typeface="Arial" panose="020B0604020202020204" pitchFamily="34" charset="0"/>
                <a:cs typeface="Arial" panose="020B0604020202020204" pitchFamily="34" charset="0"/>
              </a:rPr>
              <a:t>Consumers</a:t>
            </a:r>
          </a:p>
        </p:txBody>
      </p:sp>
      <p:sp>
        <p:nvSpPr>
          <p:cNvPr id="3" name="Content Placeholder 2"/>
          <p:cNvSpPr>
            <a:spLocks noGrp="1"/>
          </p:cNvSpPr>
          <p:nvPr>
            <p:ph idx="1"/>
          </p:nvPr>
        </p:nvSpPr>
        <p:spPr/>
        <p:txBody>
          <a:bodyPr>
            <a:normAutofit/>
          </a:bodyPr>
          <a:lstStyle/>
          <a:p>
            <a:endParaRPr lang="en-US" sz="2400" dirty="0"/>
          </a:p>
          <a:p>
            <a:endParaRPr lang="en-US" sz="2400" dirty="0"/>
          </a:p>
          <a:p>
            <a:endParaRPr lang="en-US" sz="2400" dirty="0" smtClean="0"/>
          </a:p>
          <a:p>
            <a:endParaRPr lang="en-US" sz="2400" dirty="0" smtClean="0"/>
          </a:p>
          <a:p>
            <a:endParaRPr lang="en-US" sz="2400" dirty="0"/>
          </a:p>
        </p:txBody>
      </p:sp>
      <p:sp>
        <p:nvSpPr>
          <p:cNvPr id="5" name="Date Placeholder 4"/>
          <p:cNvSpPr>
            <a:spLocks noGrp="1"/>
          </p:cNvSpPr>
          <p:nvPr>
            <p:ph type="dt" sz="half" idx="10"/>
          </p:nvPr>
        </p:nvSpPr>
        <p:spPr/>
        <p:txBody>
          <a:bodyPr/>
          <a:lstStyle/>
          <a:p>
            <a:r>
              <a:rPr lang="en-US" dirty="0" smtClean="0">
                <a:solidFill>
                  <a:srgbClr val="FFFF00"/>
                </a:solidFill>
              </a:rPr>
              <a:t>3/4/2016</a:t>
            </a:r>
            <a:endParaRPr lang="en-US" dirty="0">
              <a:solidFill>
                <a:srgbClr val="FFFF00"/>
              </a:solidFill>
            </a:endParaRPr>
          </a:p>
        </p:txBody>
      </p:sp>
      <p:sp>
        <p:nvSpPr>
          <p:cNvPr id="7" name="Slide Number Placeholder 6"/>
          <p:cNvSpPr>
            <a:spLocks noGrp="1"/>
          </p:cNvSpPr>
          <p:nvPr>
            <p:ph type="sldNum" sz="quarter" idx="12"/>
          </p:nvPr>
        </p:nvSpPr>
        <p:spPr/>
        <p:txBody>
          <a:bodyPr/>
          <a:lstStyle/>
          <a:p>
            <a:fld id="{B03C26E2-E557-4859-B8F1-F01B8D819792}" type="slidenum">
              <a:rPr lang="en-US" smtClean="0">
                <a:solidFill>
                  <a:srgbClr val="FFFF00"/>
                </a:solidFill>
              </a:rPr>
              <a:pPr/>
              <a:t>9</a:t>
            </a:fld>
            <a:endParaRPr lang="en-US" dirty="0">
              <a:solidFill>
                <a:srgbClr val="FFFF00"/>
              </a:solidFill>
            </a:endParaRPr>
          </a:p>
        </p:txBody>
      </p:sp>
      <p:sp>
        <p:nvSpPr>
          <p:cNvPr id="9" name="TextBox 8"/>
          <p:cNvSpPr txBox="1"/>
          <p:nvPr/>
        </p:nvSpPr>
        <p:spPr>
          <a:xfrm>
            <a:off x="1066800" y="1828800"/>
            <a:ext cx="7667328" cy="3724096"/>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Consumer and Caregiver </a:t>
            </a:r>
            <a:r>
              <a:rPr lang="en-US" sz="3600" b="1" dirty="0">
                <a:solidFill>
                  <a:schemeClr val="bg1"/>
                </a:solidFill>
                <a:latin typeface="Arial" panose="020B0604020202020204" pitchFamily="34" charset="0"/>
                <a:cs typeface="Arial" panose="020B0604020202020204" pitchFamily="34" charset="0"/>
              </a:rPr>
              <a:t>Portal </a:t>
            </a:r>
            <a:endParaRPr lang="en-US" sz="3600" b="1" dirty="0" smtClean="0">
              <a:solidFill>
                <a:schemeClr val="bg1"/>
              </a:solidFill>
              <a:latin typeface="Arial" panose="020B0604020202020204" pitchFamily="34" charset="0"/>
              <a:cs typeface="Arial" panose="020B0604020202020204" pitchFamily="34" charset="0"/>
            </a:endParaRPr>
          </a:p>
          <a:p>
            <a:endParaRPr lang="en-US" sz="3600" b="1"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300" dirty="0" smtClean="0">
                <a:solidFill>
                  <a:schemeClr val="bg1"/>
                </a:solidFill>
                <a:latin typeface="Arial" panose="020B0604020202020204" pitchFamily="34" charset="0"/>
                <a:cs typeface="Arial" panose="020B0604020202020204" pitchFamily="34" charset="0"/>
              </a:rPr>
              <a:t>Consumers and/or Legal Representatives will </a:t>
            </a:r>
            <a:r>
              <a:rPr lang="en-US" sz="3300" dirty="0">
                <a:solidFill>
                  <a:schemeClr val="bg1"/>
                </a:solidFill>
                <a:latin typeface="Arial" panose="020B0604020202020204" pitchFamily="34" charset="0"/>
                <a:cs typeface="Arial" panose="020B0604020202020204" pitchFamily="34" charset="0"/>
              </a:rPr>
              <a:t>use the Consumer Portal to view their current Plan, Authorizations, and </a:t>
            </a:r>
            <a:r>
              <a:rPr lang="en-US" sz="3300" dirty="0" smtClean="0">
                <a:solidFill>
                  <a:schemeClr val="bg1"/>
                </a:solidFill>
                <a:latin typeface="Arial" panose="020B0604020202020204" pitchFamily="34" charset="0"/>
                <a:cs typeface="Arial" panose="020B0604020202020204" pitchFamily="34" charset="0"/>
              </a:rPr>
              <a:t>Services.</a:t>
            </a:r>
            <a:endParaRPr lang="en-US" sz="32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38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679e9c2-8d5a-444c-8911-be080edbc981">KTW3WUU43X4F-2-207</_dlc_DocId>
    <_dlc_DocIdUrl xmlns="5679e9c2-8d5a-444c-8911-be080edbc981">
      <Url>https://apdfl.sharepoint.com/sites/comm/_layouts/15/DocIdRedir.aspx?ID=KTW3WUU43X4F-2-207</Url>
      <Description>KTW3WUU43X4F-2-207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D73DD3EC432648B387971B6F9BDB87" ma:contentTypeVersion="1" ma:contentTypeDescription="Create a new document." ma:contentTypeScope="" ma:versionID="01b00333f28dea95ad97d54ea5ad3284">
  <xsd:schema xmlns:xsd="http://www.w3.org/2001/XMLSchema" xmlns:xs="http://www.w3.org/2001/XMLSchema" xmlns:p="http://schemas.microsoft.com/office/2006/metadata/properties" xmlns:ns2="5679e9c2-8d5a-444c-8911-be080edbc981" targetNamespace="http://schemas.microsoft.com/office/2006/metadata/properties" ma:root="true" ma:fieldsID="4136b8cd36526a2316ee89dc130d3c2e" ns2:_="">
    <xsd:import namespace="5679e9c2-8d5a-444c-8911-be080edbc98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9e9c2-8d5a-444c-8911-be080edbc98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638835-E662-48EE-9ACD-0F75A36340A1}">
  <ds:schemaRef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http://schemas.microsoft.com/office/2006/metadata/properties"/>
    <ds:schemaRef ds:uri="http://purl.org/dc/elements/1.1/"/>
    <ds:schemaRef ds:uri="5679e9c2-8d5a-444c-8911-be080edbc981"/>
    <ds:schemaRef ds:uri="http://purl.org/dc/dcmitype/"/>
  </ds:schemaRefs>
</ds:datastoreItem>
</file>

<file path=customXml/itemProps2.xml><?xml version="1.0" encoding="utf-8"?>
<ds:datastoreItem xmlns:ds="http://schemas.openxmlformats.org/officeDocument/2006/customXml" ds:itemID="{291669E5-DCD6-49C1-A2F5-406F78A2EE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9e9c2-8d5a-444c-8911-be080edbc9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B80B2A-B35B-4457-9722-9C024D519529}">
  <ds:schemaRefs>
    <ds:schemaRef ds:uri="http://schemas.microsoft.com/sharepoint/events"/>
  </ds:schemaRefs>
</ds:datastoreItem>
</file>

<file path=customXml/itemProps4.xml><?xml version="1.0" encoding="utf-8"?>
<ds:datastoreItem xmlns:ds="http://schemas.openxmlformats.org/officeDocument/2006/customXml" ds:itemID="{835B9E98-6423-407B-A1B1-F0239A0D32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20126</TotalTime>
  <Words>1349</Words>
  <Application>Microsoft Office PowerPoint</Application>
  <PresentationFormat>On-screen Show (4:3)</PresentationFormat>
  <Paragraphs>440</Paragraphs>
  <Slides>29</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PMingLiU</vt:lpstr>
      <vt:lpstr>___WRD_EMBED_SUB_39</vt:lpstr>
      <vt:lpstr>Arial</vt:lpstr>
      <vt:lpstr>Calibri</vt:lpstr>
      <vt:lpstr>Calibri Light</vt:lpstr>
      <vt:lpstr>Courier New</vt:lpstr>
      <vt:lpstr>Times New Roman</vt:lpstr>
      <vt:lpstr>Office Theme</vt:lpstr>
      <vt:lpstr>Custom Design</vt:lpstr>
      <vt:lpstr>PowerPoint Presentation</vt:lpstr>
      <vt:lpstr>CDMS </vt:lpstr>
      <vt:lpstr>CDMS </vt:lpstr>
      <vt:lpstr>CDMS </vt:lpstr>
      <vt:lpstr>CDMS </vt:lpstr>
      <vt:lpstr>CDMS </vt:lpstr>
      <vt:lpstr>PowerPoint Presentation</vt:lpstr>
      <vt:lpstr> Empowers Consumers</vt:lpstr>
      <vt:lpstr> Empowers Consumers</vt:lpstr>
      <vt:lpstr> Empowers Consumers</vt:lpstr>
      <vt:lpstr>        Empowers Consumers </vt:lpstr>
      <vt:lpstr>PowerPoint Presentation</vt:lpstr>
      <vt:lpstr>For Providers</vt:lpstr>
      <vt:lpstr>For Providers</vt:lpstr>
      <vt:lpstr>For Providers</vt:lpstr>
      <vt:lpstr>For Providers</vt:lpstr>
      <vt:lpstr>For Providers</vt:lpstr>
      <vt:lpstr>For Providers</vt:lpstr>
      <vt:lpstr>    Computer Requirements</vt:lpstr>
      <vt:lpstr>For APD</vt:lpstr>
      <vt:lpstr>For APD</vt:lpstr>
      <vt:lpstr>For APD</vt:lpstr>
      <vt:lpstr>For APD</vt:lpstr>
      <vt:lpstr>For APD</vt:lpstr>
      <vt:lpstr>Implementation </vt:lpstr>
      <vt:lpstr>Implementation </vt:lpstr>
      <vt:lpstr> </vt:lpstr>
      <vt:lpstr>Contact Us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tharpek</dc:creator>
  <cp:lastModifiedBy>Denise Arnold</cp:lastModifiedBy>
  <cp:revision>250</cp:revision>
  <cp:lastPrinted>2016-03-29T16:57:24Z</cp:lastPrinted>
  <dcterms:created xsi:type="dcterms:W3CDTF">2011-04-05T17:34:54Z</dcterms:created>
  <dcterms:modified xsi:type="dcterms:W3CDTF">2016-06-09T13:32:51Z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0x010100A3D73DD3EC432648B387971B6F9BDB87</vt:lpwstr>
  </property>
  <property fmtid="{D5CDD505-2E9C-101B-9397-08002B2CF9AE}" pid="3" name="_dlc_DocIdItemGuid">
    <vt:lpwstr>12d44106-dd32-4f62-a92d-10662a6cf9aa</vt:lpwstr>
  </property>
</Properties>
</file>